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0" r:id="rId5"/>
    <p:sldId id="261" r:id="rId6"/>
    <p:sldId id="262" r:id="rId7"/>
    <p:sldId id="264" r:id="rId8"/>
    <p:sldId id="266" r:id="rId9"/>
    <p:sldId id="267" r:id="rId10"/>
    <p:sldId id="268" r:id="rId11"/>
    <p:sldId id="269" r:id="rId12"/>
    <p:sldId id="270" r:id="rId13"/>
    <p:sldId id="271" r:id="rId14"/>
    <p:sldId id="273" r:id="rId15"/>
    <p:sldId id="274" r:id="rId16"/>
    <p:sldId id="275" r:id="rId17"/>
    <p:sldId id="277" r:id="rId18"/>
    <p:sldId id="279" r:id="rId19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6D9F66E-5EB9-4882-86FB-DCBF35E3C3E4}" styleName="Estilo Médio 4 - Ênfas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45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pt-BR"/>
              <a:t>numero de imóveis 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Plan1!$K$10:$N$10</c:f>
              <c:strCache>
                <c:ptCount val="4"/>
                <c:pt idx="0">
                  <c:v>[20,50]</c:v>
                </c:pt>
                <c:pt idx="1">
                  <c:v>[50,100]</c:v>
                </c:pt>
                <c:pt idx="2">
                  <c:v>[100,200]</c:v>
                </c:pt>
                <c:pt idx="3">
                  <c:v>[200+]</c:v>
                </c:pt>
              </c:strCache>
            </c:strRef>
          </c:cat>
          <c:val>
            <c:numRef>
              <c:f>Plan1!$K$11:$N$11</c:f>
              <c:numCache>
                <c:formatCode>General</c:formatCode>
                <c:ptCount val="4"/>
                <c:pt idx="0">
                  <c:v>134</c:v>
                </c:pt>
                <c:pt idx="1">
                  <c:v>91</c:v>
                </c:pt>
                <c:pt idx="2">
                  <c:v>71</c:v>
                </c:pt>
                <c:pt idx="3">
                  <c:v>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gradFill rotWithShape="1">
      <a:gsLst>
        <a:gs pos="0">
          <a:schemeClr val="accent6">
            <a:lumMod val="110000"/>
            <a:satMod val="105000"/>
            <a:tint val="67000"/>
          </a:schemeClr>
        </a:gs>
        <a:gs pos="50000">
          <a:schemeClr val="accent6">
            <a:lumMod val="105000"/>
            <a:satMod val="103000"/>
            <a:tint val="73000"/>
          </a:schemeClr>
        </a:gs>
        <a:gs pos="100000">
          <a:schemeClr val="accent6">
            <a:lumMod val="105000"/>
            <a:satMod val="109000"/>
            <a:tint val="81000"/>
          </a:schemeClr>
        </a:gs>
      </a:gsLst>
      <a:lin ang="5400000" scaled="0"/>
    </a:gradFill>
    <a:ln w="6350" cap="flat" cmpd="sng" algn="ctr">
      <a:solidFill>
        <a:schemeClr val="accent6"/>
      </a:solidFill>
      <a:prstDash val="solid"/>
      <a:miter lim="800000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pt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3641881-9B7B-463B-B62B-D973181F9DF8}" type="doc">
      <dgm:prSet loTypeId="urn:microsoft.com/office/officeart/2009/3/layout/StepUp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pt-BR"/>
        </a:p>
      </dgm:t>
    </dgm:pt>
    <dgm:pt modelId="{ED07E7E3-4573-4FC5-BFCD-3144BFA0FD8B}">
      <dgm:prSet phldrT="[Texto]"/>
      <dgm:spPr/>
      <dgm:t>
        <a:bodyPr/>
        <a:lstStyle/>
        <a:p>
          <a:r>
            <a:rPr lang="pt-BR" dirty="0" smtClean="0"/>
            <a:t>Inscrição no </a:t>
          </a:r>
          <a:r>
            <a:rPr lang="pt-BR" dirty="0" err="1" smtClean="0"/>
            <a:t>SiCAR</a:t>
          </a:r>
          <a:endParaRPr lang="pt-BR" dirty="0"/>
        </a:p>
      </dgm:t>
    </dgm:pt>
    <dgm:pt modelId="{2E763A92-6304-423C-9B53-9DFC80FCC336}" type="parTrans" cxnId="{67A8DFF4-3A13-466F-B643-D2C34B7149F7}">
      <dgm:prSet/>
      <dgm:spPr/>
      <dgm:t>
        <a:bodyPr/>
        <a:lstStyle/>
        <a:p>
          <a:endParaRPr lang="pt-BR"/>
        </a:p>
      </dgm:t>
    </dgm:pt>
    <dgm:pt modelId="{515A36AC-808E-40BD-8087-B4B5F705D421}" type="sibTrans" cxnId="{67A8DFF4-3A13-466F-B643-D2C34B7149F7}">
      <dgm:prSet/>
      <dgm:spPr/>
      <dgm:t>
        <a:bodyPr/>
        <a:lstStyle/>
        <a:p>
          <a:endParaRPr lang="pt-BR"/>
        </a:p>
      </dgm:t>
    </dgm:pt>
    <dgm:pt modelId="{F53972E0-AA9A-498A-B8A8-A84D0454FC0E}">
      <dgm:prSet phldrT="[Texto]"/>
      <dgm:spPr/>
      <dgm:t>
        <a:bodyPr/>
        <a:lstStyle/>
        <a:p>
          <a:r>
            <a:rPr lang="pt-BR" dirty="0" smtClean="0"/>
            <a:t>Análise pela SMA </a:t>
          </a:r>
          <a:endParaRPr lang="pt-BR" dirty="0"/>
        </a:p>
      </dgm:t>
    </dgm:pt>
    <dgm:pt modelId="{7E0A1440-D311-4410-9FEE-7683902CE1DE}" type="parTrans" cxnId="{21CD889F-1CE7-4E04-B9CF-1E2B3F2EBF24}">
      <dgm:prSet/>
      <dgm:spPr/>
      <dgm:t>
        <a:bodyPr/>
        <a:lstStyle/>
        <a:p>
          <a:endParaRPr lang="pt-BR"/>
        </a:p>
      </dgm:t>
    </dgm:pt>
    <dgm:pt modelId="{175C02FF-040E-44A0-BEE0-DC562ED1C95B}" type="sibTrans" cxnId="{21CD889F-1CE7-4E04-B9CF-1E2B3F2EBF24}">
      <dgm:prSet/>
      <dgm:spPr/>
      <dgm:t>
        <a:bodyPr/>
        <a:lstStyle/>
        <a:p>
          <a:endParaRPr lang="pt-BR"/>
        </a:p>
      </dgm:t>
    </dgm:pt>
    <dgm:pt modelId="{50D05A9D-1C63-4253-B023-65A22FF6098C}">
      <dgm:prSet phldrT="[Texto]"/>
      <dgm:spPr/>
      <dgm:t>
        <a:bodyPr/>
        <a:lstStyle/>
        <a:p>
          <a:r>
            <a:rPr lang="pt-BR" dirty="0" smtClean="0"/>
            <a:t>PRA ( para quem precisa)</a:t>
          </a:r>
          <a:endParaRPr lang="pt-BR" dirty="0"/>
        </a:p>
      </dgm:t>
    </dgm:pt>
    <dgm:pt modelId="{A1E65EE7-1293-420E-BB9B-A234B2D83B68}" type="parTrans" cxnId="{CF7450D5-CA50-433F-861A-F8238E17ECD0}">
      <dgm:prSet/>
      <dgm:spPr/>
      <dgm:t>
        <a:bodyPr/>
        <a:lstStyle/>
        <a:p>
          <a:endParaRPr lang="pt-BR"/>
        </a:p>
      </dgm:t>
    </dgm:pt>
    <dgm:pt modelId="{5DCA80F6-4747-4036-A629-30D9ECD689D0}" type="sibTrans" cxnId="{CF7450D5-CA50-433F-861A-F8238E17ECD0}">
      <dgm:prSet/>
      <dgm:spPr/>
      <dgm:t>
        <a:bodyPr/>
        <a:lstStyle/>
        <a:p>
          <a:endParaRPr lang="pt-BR"/>
        </a:p>
      </dgm:t>
    </dgm:pt>
    <dgm:pt modelId="{D3C0C810-216E-4710-ABD1-0BB413AA2FDB}">
      <dgm:prSet/>
      <dgm:spPr/>
      <dgm:t>
        <a:bodyPr/>
        <a:lstStyle/>
        <a:p>
          <a:endParaRPr lang="pt-BR"/>
        </a:p>
      </dgm:t>
    </dgm:pt>
    <dgm:pt modelId="{6F395EC1-3DB3-4559-8445-2564F5DDF24B}" type="parTrans" cxnId="{C9A17B44-4081-4E21-8F4C-7110189708DF}">
      <dgm:prSet/>
      <dgm:spPr/>
      <dgm:t>
        <a:bodyPr/>
        <a:lstStyle/>
        <a:p>
          <a:endParaRPr lang="pt-BR"/>
        </a:p>
      </dgm:t>
    </dgm:pt>
    <dgm:pt modelId="{A474659A-CD5B-4D3E-9C31-B92BAD5C0437}" type="sibTrans" cxnId="{C9A17B44-4081-4E21-8F4C-7110189708DF}">
      <dgm:prSet/>
      <dgm:spPr/>
      <dgm:t>
        <a:bodyPr/>
        <a:lstStyle/>
        <a:p>
          <a:endParaRPr lang="pt-BR"/>
        </a:p>
      </dgm:t>
    </dgm:pt>
    <dgm:pt modelId="{1BD2904F-3136-44D4-8C8A-B17E51F757B8}">
      <dgm:prSet/>
      <dgm:spPr/>
      <dgm:t>
        <a:bodyPr/>
        <a:lstStyle/>
        <a:p>
          <a:endParaRPr lang="pt-BR"/>
        </a:p>
      </dgm:t>
    </dgm:pt>
    <dgm:pt modelId="{334AE50F-3DAD-417E-88B1-FC33382ED0B5}" type="parTrans" cxnId="{A8642ED4-86EE-40B7-A013-6EBDE8DD4522}">
      <dgm:prSet/>
      <dgm:spPr/>
      <dgm:t>
        <a:bodyPr/>
        <a:lstStyle/>
        <a:p>
          <a:endParaRPr lang="pt-BR"/>
        </a:p>
      </dgm:t>
    </dgm:pt>
    <dgm:pt modelId="{B82DE830-8710-487C-870E-7360DE5F326D}" type="sibTrans" cxnId="{A8642ED4-86EE-40B7-A013-6EBDE8DD4522}">
      <dgm:prSet/>
      <dgm:spPr/>
      <dgm:t>
        <a:bodyPr/>
        <a:lstStyle/>
        <a:p>
          <a:endParaRPr lang="pt-BR"/>
        </a:p>
      </dgm:t>
    </dgm:pt>
    <dgm:pt modelId="{BB471AE6-E5BD-4811-9239-8DD917751202}">
      <dgm:prSet phldrT="[Texto]"/>
      <dgm:spPr/>
      <dgm:t>
        <a:bodyPr/>
        <a:lstStyle/>
        <a:p>
          <a:r>
            <a:rPr lang="pt-BR" dirty="0" smtClean="0"/>
            <a:t>Cumpre PRA.</a:t>
          </a:r>
        </a:p>
        <a:p>
          <a:r>
            <a:rPr lang="pt-BR" dirty="0" smtClean="0"/>
            <a:t>Memorial RL </a:t>
          </a:r>
          <a:endParaRPr lang="pt-BR" dirty="0"/>
        </a:p>
      </dgm:t>
    </dgm:pt>
    <dgm:pt modelId="{2289143F-DF8A-4C5B-81B2-2F42AA6F0101}" type="parTrans" cxnId="{CB7D983B-2CC1-4989-B4E2-6F4265FEC76F}">
      <dgm:prSet/>
      <dgm:spPr/>
      <dgm:t>
        <a:bodyPr/>
        <a:lstStyle/>
        <a:p>
          <a:endParaRPr lang="pt-BR"/>
        </a:p>
      </dgm:t>
    </dgm:pt>
    <dgm:pt modelId="{74145B33-0253-4AF7-B292-B700FB9FAE8F}" type="sibTrans" cxnId="{CB7D983B-2CC1-4989-B4E2-6F4265FEC76F}">
      <dgm:prSet/>
      <dgm:spPr/>
      <dgm:t>
        <a:bodyPr/>
        <a:lstStyle/>
        <a:p>
          <a:endParaRPr lang="pt-BR"/>
        </a:p>
      </dgm:t>
    </dgm:pt>
    <dgm:pt modelId="{59232ACE-9674-4FCC-83B0-9BF2BA03B0D8}" type="pres">
      <dgm:prSet presAssocID="{D3641881-9B7B-463B-B62B-D973181F9DF8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pt-BR"/>
        </a:p>
      </dgm:t>
    </dgm:pt>
    <dgm:pt modelId="{1A62FA70-0F1A-4D95-AD08-CF2996C0F37F}" type="pres">
      <dgm:prSet presAssocID="{ED07E7E3-4573-4FC5-BFCD-3144BFA0FD8B}" presName="composite" presStyleCnt="0"/>
      <dgm:spPr/>
    </dgm:pt>
    <dgm:pt modelId="{7803982D-FF56-4C55-82DA-DA6A1895A11F}" type="pres">
      <dgm:prSet presAssocID="{ED07E7E3-4573-4FC5-BFCD-3144BFA0FD8B}" presName="LShape" presStyleLbl="alignNode1" presStyleIdx="0" presStyleCnt="11"/>
      <dgm:spPr/>
    </dgm:pt>
    <dgm:pt modelId="{F4840DAA-AC25-432A-A24B-E2D5ADF69650}" type="pres">
      <dgm:prSet presAssocID="{ED07E7E3-4573-4FC5-BFCD-3144BFA0FD8B}" presName="ParentText" presStyleLbl="revTx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A54F317-BFC7-44B1-B0D1-D860E2FF10B3}" type="pres">
      <dgm:prSet presAssocID="{ED07E7E3-4573-4FC5-BFCD-3144BFA0FD8B}" presName="Triangle" presStyleLbl="alignNode1" presStyleIdx="1" presStyleCnt="11"/>
      <dgm:spPr/>
    </dgm:pt>
    <dgm:pt modelId="{EA1D71CA-C226-4C44-8153-E4C934334471}" type="pres">
      <dgm:prSet presAssocID="{515A36AC-808E-40BD-8087-B4B5F705D421}" presName="sibTrans" presStyleCnt="0"/>
      <dgm:spPr/>
    </dgm:pt>
    <dgm:pt modelId="{B69D5DD7-0F25-450D-8090-04802FE96F40}" type="pres">
      <dgm:prSet presAssocID="{515A36AC-808E-40BD-8087-B4B5F705D421}" presName="space" presStyleCnt="0"/>
      <dgm:spPr/>
    </dgm:pt>
    <dgm:pt modelId="{54634EE8-8789-479F-9412-9759BE9CB8C5}" type="pres">
      <dgm:prSet presAssocID="{F53972E0-AA9A-498A-B8A8-A84D0454FC0E}" presName="composite" presStyleCnt="0"/>
      <dgm:spPr/>
    </dgm:pt>
    <dgm:pt modelId="{39ED2346-8864-4146-A4F1-9E7B5840E6C8}" type="pres">
      <dgm:prSet presAssocID="{F53972E0-AA9A-498A-B8A8-A84D0454FC0E}" presName="LShape" presStyleLbl="alignNode1" presStyleIdx="2" presStyleCnt="11"/>
      <dgm:spPr/>
    </dgm:pt>
    <dgm:pt modelId="{95F87439-5925-4C59-BFBE-581BF19CDA62}" type="pres">
      <dgm:prSet presAssocID="{F53972E0-AA9A-498A-B8A8-A84D0454FC0E}" presName="ParentText" presStyleLbl="revTx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0604954-B3AE-497A-BF57-0AFA04361D58}" type="pres">
      <dgm:prSet presAssocID="{F53972E0-AA9A-498A-B8A8-A84D0454FC0E}" presName="Triangle" presStyleLbl="alignNode1" presStyleIdx="3" presStyleCnt="11"/>
      <dgm:spPr/>
    </dgm:pt>
    <dgm:pt modelId="{E35BC8DB-49E6-4914-B843-1791C25359BA}" type="pres">
      <dgm:prSet presAssocID="{175C02FF-040E-44A0-BEE0-DC562ED1C95B}" presName="sibTrans" presStyleCnt="0"/>
      <dgm:spPr/>
    </dgm:pt>
    <dgm:pt modelId="{6255E547-AA9C-4ED0-9B06-5B258C1D6048}" type="pres">
      <dgm:prSet presAssocID="{175C02FF-040E-44A0-BEE0-DC562ED1C95B}" presName="space" presStyleCnt="0"/>
      <dgm:spPr/>
    </dgm:pt>
    <dgm:pt modelId="{ED97118F-0BEC-4650-B842-87C8E74B66B3}" type="pres">
      <dgm:prSet presAssocID="{50D05A9D-1C63-4253-B023-65A22FF6098C}" presName="composite" presStyleCnt="0"/>
      <dgm:spPr/>
    </dgm:pt>
    <dgm:pt modelId="{9CCA47C4-E887-48F3-B7B7-0EBCAE29FC42}" type="pres">
      <dgm:prSet presAssocID="{50D05A9D-1C63-4253-B023-65A22FF6098C}" presName="LShape" presStyleLbl="alignNode1" presStyleIdx="4" presStyleCnt="11"/>
      <dgm:spPr/>
    </dgm:pt>
    <dgm:pt modelId="{9BDCD724-54A0-4EC7-A375-BA1DB838D789}" type="pres">
      <dgm:prSet presAssocID="{50D05A9D-1C63-4253-B023-65A22FF6098C}" presName="ParentText" presStyleLbl="revTx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A9E5B2F-84D5-476E-B010-3A85BD09CD93}" type="pres">
      <dgm:prSet presAssocID="{50D05A9D-1C63-4253-B023-65A22FF6098C}" presName="Triangle" presStyleLbl="alignNode1" presStyleIdx="5" presStyleCnt="11"/>
      <dgm:spPr/>
    </dgm:pt>
    <dgm:pt modelId="{9AEF3174-0ADD-4B4D-A5DE-AF6EC1DC7D14}" type="pres">
      <dgm:prSet presAssocID="{5DCA80F6-4747-4036-A629-30D9ECD689D0}" presName="sibTrans" presStyleCnt="0"/>
      <dgm:spPr/>
    </dgm:pt>
    <dgm:pt modelId="{6EAF8523-030F-4274-BCF8-5AAD93A2A536}" type="pres">
      <dgm:prSet presAssocID="{5DCA80F6-4747-4036-A629-30D9ECD689D0}" presName="space" presStyleCnt="0"/>
      <dgm:spPr/>
    </dgm:pt>
    <dgm:pt modelId="{8C8396EE-3AE7-4237-A7C1-7E1FD00270A2}" type="pres">
      <dgm:prSet presAssocID="{BB471AE6-E5BD-4811-9239-8DD917751202}" presName="composite" presStyleCnt="0"/>
      <dgm:spPr/>
    </dgm:pt>
    <dgm:pt modelId="{CA607A67-F3A2-4F7A-909E-3FA4BA015EEB}" type="pres">
      <dgm:prSet presAssocID="{BB471AE6-E5BD-4811-9239-8DD917751202}" presName="LShape" presStyleLbl="alignNode1" presStyleIdx="6" presStyleCnt="11"/>
      <dgm:spPr/>
    </dgm:pt>
    <dgm:pt modelId="{DDDB42D8-7855-4B8C-A70D-C17B75939F4F}" type="pres">
      <dgm:prSet presAssocID="{BB471AE6-E5BD-4811-9239-8DD917751202}" presName="ParentText" presStyleLbl="revTx" presStyleIdx="3" presStyleCnt="6" custScaleY="45710" custLinFactNeighborX="3322" custLinFactNeighborY="-2144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90182B6-A4DA-408C-873B-BB13F33AFC2A}" type="pres">
      <dgm:prSet presAssocID="{BB471AE6-E5BD-4811-9239-8DD917751202}" presName="Triangle" presStyleLbl="alignNode1" presStyleIdx="7" presStyleCnt="11"/>
      <dgm:spPr/>
    </dgm:pt>
    <dgm:pt modelId="{03EF4721-41DF-45C6-B1DB-AFBEDE9C9EC9}" type="pres">
      <dgm:prSet presAssocID="{74145B33-0253-4AF7-B292-B700FB9FAE8F}" presName="sibTrans" presStyleCnt="0"/>
      <dgm:spPr/>
    </dgm:pt>
    <dgm:pt modelId="{B037A814-F80B-40BD-8CD6-D4F77614B4FC}" type="pres">
      <dgm:prSet presAssocID="{74145B33-0253-4AF7-B292-B700FB9FAE8F}" presName="space" presStyleCnt="0"/>
      <dgm:spPr/>
    </dgm:pt>
    <dgm:pt modelId="{4B3BDAEE-1C22-4A42-8587-7480EAEFD434}" type="pres">
      <dgm:prSet presAssocID="{D3C0C810-216E-4710-ABD1-0BB413AA2FDB}" presName="composite" presStyleCnt="0"/>
      <dgm:spPr/>
    </dgm:pt>
    <dgm:pt modelId="{5A5BDC3C-A91C-4CEC-BE06-4A973D689E99}" type="pres">
      <dgm:prSet presAssocID="{D3C0C810-216E-4710-ABD1-0BB413AA2FDB}" presName="LShape" presStyleLbl="alignNode1" presStyleIdx="8" presStyleCnt="11"/>
      <dgm:spPr/>
    </dgm:pt>
    <dgm:pt modelId="{C2A9E837-A798-4073-B121-8BEF399EF299}" type="pres">
      <dgm:prSet presAssocID="{D3C0C810-216E-4710-ABD1-0BB413AA2FDB}" presName="ParentText" presStyleLbl="revTx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63873F4-A606-4BBB-8BC6-0407C0672A40}" type="pres">
      <dgm:prSet presAssocID="{D3C0C810-216E-4710-ABD1-0BB413AA2FDB}" presName="Triangle" presStyleLbl="alignNode1" presStyleIdx="9" presStyleCnt="11"/>
      <dgm:spPr/>
    </dgm:pt>
    <dgm:pt modelId="{829CCECC-2C4F-41B5-8C0D-8FDEEC932DFC}" type="pres">
      <dgm:prSet presAssocID="{A474659A-CD5B-4D3E-9C31-B92BAD5C0437}" presName="sibTrans" presStyleCnt="0"/>
      <dgm:spPr/>
    </dgm:pt>
    <dgm:pt modelId="{E6A0A168-EA05-4040-A1D4-F2E102AFA2DD}" type="pres">
      <dgm:prSet presAssocID="{A474659A-CD5B-4D3E-9C31-B92BAD5C0437}" presName="space" presStyleCnt="0"/>
      <dgm:spPr/>
    </dgm:pt>
    <dgm:pt modelId="{6C3421F6-3215-41DA-BBEF-A35AEBAB3F22}" type="pres">
      <dgm:prSet presAssocID="{1BD2904F-3136-44D4-8C8A-B17E51F757B8}" presName="composite" presStyleCnt="0"/>
      <dgm:spPr/>
    </dgm:pt>
    <dgm:pt modelId="{3284C116-384F-4018-B249-FA45FEF18A2F}" type="pres">
      <dgm:prSet presAssocID="{1BD2904F-3136-44D4-8C8A-B17E51F757B8}" presName="LShape" presStyleLbl="alignNode1" presStyleIdx="10" presStyleCnt="11" custScaleY="166257" custLinFactNeighborX="555" custLinFactNeighborY="-12409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prstGeom prst="verticalScroll">
          <a:avLst/>
        </a:prstGeom>
      </dgm:spPr>
    </dgm:pt>
    <dgm:pt modelId="{F79D9BC5-8B24-4F64-A0C4-1782322C3186}" type="pres">
      <dgm:prSet presAssocID="{1BD2904F-3136-44D4-8C8A-B17E51F757B8}" presName="ParentText" presStyleLbl="revTx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CB7D983B-2CC1-4989-B4E2-6F4265FEC76F}" srcId="{D3641881-9B7B-463B-B62B-D973181F9DF8}" destId="{BB471AE6-E5BD-4811-9239-8DD917751202}" srcOrd="3" destOrd="0" parTransId="{2289143F-DF8A-4C5B-81B2-2F42AA6F0101}" sibTransId="{74145B33-0253-4AF7-B292-B700FB9FAE8F}"/>
    <dgm:cxn modelId="{0E9C13BA-B302-46F2-9014-534DB78FCA5F}" type="presOf" srcId="{D3C0C810-216E-4710-ABD1-0BB413AA2FDB}" destId="{C2A9E837-A798-4073-B121-8BEF399EF299}" srcOrd="0" destOrd="0" presId="urn:microsoft.com/office/officeart/2009/3/layout/StepUpProcess"/>
    <dgm:cxn modelId="{E0022079-83C7-4775-A5B6-8957596D1EB5}" type="presOf" srcId="{1BD2904F-3136-44D4-8C8A-B17E51F757B8}" destId="{F79D9BC5-8B24-4F64-A0C4-1782322C3186}" srcOrd="0" destOrd="0" presId="urn:microsoft.com/office/officeart/2009/3/layout/StepUpProcess"/>
    <dgm:cxn modelId="{3FBB4120-6D17-469B-A29A-A069881411A6}" type="presOf" srcId="{D3641881-9B7B-463B-B62B-D973181F9DF8}" destId="{59232ACE-9674-4FCC-83B0-9BF2BA03B0D8}" srcOrd="0" destOrd="0" presId="urn:microsoft.com/office/officeart/2009/3/layout/StepUpProcess"/>
    <dgm:cxn modelId="{21CD889F-1CE7-4E04-B9CF-1E2B3F2EBF24}" srcId="{D3641881-9B7B-463B-B62B-D973181F9DF8}" destId="{F53972E0-AA9A-498A-B8A8-A84D0454FC0E}" srcOrd="1" destOrd="0" parTransId="{7E0A1440-D311-4410-9FEE-7683902CE1DE}" sibTransId="{175C02FF-040E-44A0-BEE0-DC562ED1C95B}"/>
    <dgm:cxn modelId="{B59B88B1-BDC9-4576-A132-2ECCFAC709E0}" type="presOf" srcId="{ED07E7E3-4573-4FC5-BFCD-3144BFA0FD8B}" destId="{F4840DAA-AC25-432A-A24B-E2D5ADF69650}" srcOrd="0" destOrd="0" presId="urn:microsoft.com/office/officeart/2009/3/layout/StepUpProcess"/>
    <dgm:cxn modelId="{A8642ED4-86EE-40B7-A013-6EBDE8DD4522}" srcId="{D3641881-9B7B-463B-B62B-D973181F9DF8}" destId="{1BD2904F-3136-44D4-8C8A-B17E51F757B8}" srcOrd="5" destOrd="0" parTransId="{334AE50F-3DAD-417E-88B1-FC33382ED0B5}" sibTransId="{B82DE830-8710-487C-870E-7360DE5F326D}"/>
    <dgm:cxn modelId="{C9A17B44-4081-4E21-8F4C-7110189708DF}" srcId="{D3641881-9B7B-463B-B62B-D973181F9DF8}" destId="{D3C0C810-216E-4710-ABD1-0BB413AA2FDB}" srcOrd="4" destOrd="0" parTransId="{6F395EC1-3DB3-4559-8445-2564F5DDF24B}" sibTransId="{A474659A-CD5B-4D3E-9C31-B92BAD5C0437}"/>
    <dgm:cxn modelId="{CF7450D5-CA50-433F-861A-F8238E17ECD0}" srcId="{D3641881-9B7B-463B-B62B-D973181F9DF8}" destId="{50D05A9D-1C63-4253-B023-65A22FF6098C}" srcOrd="2" destOrd="0" parTransId="{A1E65EE7-1293-420E-BB9B-A234B2D83B68}" sibTransId="{5DCA80F6-4747-4036-A629-30D9ECD689D0}"/>
    <dgm:cxn modelId="{0D4E9709-8BE6-4D69-B0AB-F15AA8D1D4B3}" type="presOf" srcId="{BB471AE6-E5BD-4811-9239-8DD917751202}" destId="{DDDB42D8-7855-4B8C-A70D-C17B75939F4F}" srcOrd="0" destOrd="0" presId="urn:microsoft.com/office/officeart/2009/3/layout/StepUpProcess"/>
    <dgm:cxn modelId="{FF89F171-2AD4-4494-93BE-646EA3B72799}" type="presOf" srcId="{50D05A9D-1C63-4253-B023-65A22FF6098C}" destId="{9BDCD724-54A0-4EC7-A375-BA1DB838D789}" srcOrd="0" destOrd="0" presId="urn:microsoft.com/office/officeart/2009/3/layout/StepUpProcess"/>
    <dgm:cxn modelId="{67A8DFF4-3A13-466F-B643-D2C34B7149F7}" srcId="{D3641881-9B7B-463B-B62B-D973181F9DF8}" destId="{ED07E7E3-4573-4FC5-BFCD-3144BFA0FD8B}" srcOrd="0" destOrd="0" parTransId="{2E763A92-6304-423C-9B53-9DFC80FCC336}" sibTransId="{515A36AC-808E-40BD-8087-B4B5F705D421}"/>
    <dgm:cxn modelId="{D10C5A9C-6FAD-4913-A2A5-754BE375DDF9}" type="presOf" srcId="{F53972E0-AA9A-498A-B8A8-A84D0454FC0E}" destId="{95F87439-5925-4C59-BFBE-581BF19CDA62}" srcOrd="0" destOrd="0" presId="urn:microsoft.com/office/officeart/2009/3/layout/StepUpProcess"/>
    <dgm:cxn modelId="{CA075432-23B6-444A-9F55-62A6CDE7BA9B}" type="presParOf" srcId="{59232ACE-9674-4FCC-83B0-9BF2BA03B0D8}" destId="{1A62FA70-0F1A-4D95-AD08-CF2996C0F37F}" srcOrd="0" destOrd="0" presId="urn:microsoft.com/office/officeart/2009/3/layout/StepUpProcess"/>
    <dgm:cxn modelId="{A524BD2B-EAF3-4C29-8B17-EA97EA315682}" type="presParOf" srcId="{1A62FA70-0F1A-4D95-AD08-CF2996C0F37F}" destId="{7803982D-FF56-4C55-82DA-DA6A1895A11F}" srcOrd="0" destOrd="0" presId="urn:microsoft.com/office/officeart/2009/3/layout/StepUpProcess"/>
    <dgm:cxn modelId="{563AEFA3-90CD-47B5-AFFD-C0A818E65E99}" type="presParOf" srcId="{1A62FA70-0F1A-4D95-AD08-CF2996C0F37F}" destId="{F4840DAA-AC25-432A-A24B-E2D5ADF69650}" srcOrd="1" destOrd="0" presId="urn:microsoft.com/office/officeart/2009/3/layout/StepUpProcess"/>
    <dgm:cxn modelId="{56AE9383-B273-43E5-87F3-C2C28D71F3CD}" type="presParOf" srcId="{1A62FA70-0F1A-4D95-AD08-CF2996C0F37F}" destId="{EA54F317-BFC7-44B1-B0D1-D860E2FF10B3}" srcOrd="2" destOrd="0" presId="urn:microsoft.com/office/officeart/2009/3/layout/StepUpProcess"/>
    <dgm:cxn modelId="{8E4DE8D6-9ECC-4E36-B192-77E10AE4B338}" type="presParOf" srcId="{59232ACE-9674-4FCC-83B0-9BF2BA03B0D8}" destId="{EA1D71CA-C226-4C44-8153-E4C934334471}" srcOrd="1" destOrd="0" presId="urn:microsoft.com/office/officeart/2009/3/layout/StepUpProcess"/>
    <dgm:cxn modelId="{F3EF2130-D10D-4EAF-909E-04B2CD3674BF}" type="presParOf" srcId="{EA1D71CA-C226-4C44-8153-E4C934334471}" destId="{B69D5DD7-0F25-450D-8090-04802FE96F40}" srcOrd="0" destOrd="0" presId="urn:microsoft.com/office/officeart/2009/3/layout/StepUpProcess"/>
    <dgm:cxn modelId="{51EF5CD9-0E9A-492A-A8E3-930E755FCB4A}" type="presParOf" srcId="{59232ACE-9674-4FCC-83B0-9BF2BA03B0D8}" destId="{54634EE8-8789-479F-9412-9759BE9CB8C5}" srcOrd="2" destOrd="0" presId="urn:microsoft.com/office/officeart/2009/3/layout/StepUpProcess"/>
    <dgm:cxn modelId="{A1EFC1C1-BF39-498C-9CE2-80DA0B86DB8F}" type="presParOf" srcId="{54634EE8-8789-479F-9412-9759BE9CB8C5}" destId="{39ED2346-8864-4146-A4F1-9E7B5840E6C8}" srcOrd="0" destOrd="0" presId="urn:microsoft.com/office/officeart/2009/3/layout/StepUpProcess"/>
    <dgm:cxn modelId="{8D74C419-710B-423B-A039-41FCADC18D22}" type="presParOf" srcId="{54634EE8-8789-479F-9412-9759BE9CB8C5}" destId="{95F87439-5925-4C59-BFBE-581BF19CDA62}" srcOrd="1" destOrd="0" presId="urn:microsoft.com/office/officeart/2009/3/layout/StepUpProcess"/>
    <dgm:cxn modelId="{71E84D82-1817-4E58-A6F0-716440B9BD06}" type="presParOf" srcId="{54634EE8-8789-479F-9412-9759BE9CB8C5}" destId="{C0604954-B3AE-497A-BF57-0AFA04361D58}" srcOrd="2" destOrd="0" presId="urn:microsoft.com/office/officeart/2009/3/layout/StepUpProcess"/>
    <dgm:cxn modelId="{80BF0403-B080-4C7A-A01D-D7B559322BC6}" type="presParOf" srcId="{59232ACE-9674-4FCC-83B0-9BF2BA03B0D8}" destId="{E35BC8DB-49E6-4914-B843-1791C25359BA}" srcOrd="3" destOrd="0" presId="urn:microsoft.com/office/officeart/2009/3/layout/StepUpProcess"/>
    <dgm:cxn modelId="{00AF3497-6ACF-41E1-996F-81F587C40A25}" type="presParOf" srcId="{E35BC8DB-49E6-4914-B843-1791C25359BA}" destId="{6255E547-AA9C-4ED0-9B06-5B258C1D6048}" srcOrd="0" destOrd="0" presId="urn:microsoft.com/office/officeart/2009/3/layout/StepUpProcess"/>
    <dgm:cxn modelId="{89C5238C-6B14-4125-B1C4-C455B8A15F87}" type="presParOf" srcId="{59232ACE-9674-4FCC-83B0-9BF2BA03B0D8}" destId="{ED97118F-0BEC-4650-B842-87C8E74B66B3}" srcOrd="4" destOrd="0" presId="urn:microsoft.com/office/officeart/2009/3/layout/StepUpProcess"/>
    <dgm:cxn modelId="{0333D047-6676-4592-8D6E-BD8CFD666150}" type="presParOf" srcId="{ED97118F-0BEC-4650-B842-87C8E74B66B3}" destId="{9CCA47C4-E887-48F3-B7B7-0EBCAE29FC42}" srcOrd="0" destOrd="0" presId="urn:microsoft.com/office/officeart/2009/3/layout/StepUpProcess"/>
    <dgm:cxn modelId="{DC61803A-1929-44CA-BF29-99CA76BF8B28}" type="presParOf" srcId="{ED97118F-0BEC-4650-B842-87C8E74B66B3}" destId="{9BDCD724-54A0-4EC7-A375-BA1DB838D789}" srcOrd="1" destOrd="0" presId="urn:microsoft.com/office/officeart/2009/3/layout/StepUpProcess"/>
    <dgm:cxn modelId="{75A29F14-1E35-434E-9416-672FD1ACECDF}" type="presParOf" srcId="{ED97118F-0BEC-4650-B842-87C8E74B66B3}" destId="{7A9E5B2F-84D5-476E-B010-3A85BD09CD93}" srcOrd="2" destOrd="0" presId="urn:microsoft.com/office/officeart/2009/3/layout/StepUpProcess"/>
    <dgm:cxn modelId="{B55F2129-CEB1-47FF-8159-AB30DF24F189}" type="presParOf" srcId="{59232ACE-9674-4FCC-83B0-9BF2BA03B0D8}" destId="{9AEF3174-0ADD-4B4D-A5DE-AF6EC1DC7D14}" srcOrd="5" destOrd="0" presId="urn:microsoft.com/office/officeart/2009/3/layout/StepUpProcess"/>
    <dgm:cxn modelId="{36A91FB5-C642-4511-A75B-4086CA01240D}" type="presParOf" srcId="{9AEF3174-0ADD-4B4D-A5DE-AF6EC1DC7D14}" destId="{6EAF8523-030F-4274-BCF8-5AAD93A2A536}" srcOrd="0" destOrd="0" presId="urn:microsoft.com/office/officeart/2009/3/layout/StepUpProcess"/>
    <dgm:cxn modelId="{DA83AEB3-24BD-4481-AB2A-E3DA9DDEC784}" type="presParOf" srcId="{59232ACE-9674-4FCC-83B0-9BF2BA03B0D8}" destId="{8C8396EE-3AE7-4237-A7C1-7E1FD00270A2}" srcOrd="6" destOrd="0" presId="urn:microsoft.com/office/officeart/2009/3/layout/StepUpProcess"/>
    <dgm:cxn modelId="{BE13B8A8-B46C-46C9-918A-DF18DA846B29}" type="presParOf" srcId="{8C8396EE-3AE7-4237-A7C1-7E1FD00270A2}" destId="{CA607A67-F3A2-4F7A-909E-3FA4BA015EEB}" srcOrd="0" destOrd="0" presId="urn:microsoft.com/office/officeart/2009/3/layout/StepUpProcess"/>
    <dgm:cxn modelId="{2304977A-20E7-4C94-98FA-223DD6A0E6AD}" type="presParOf" srcId="{8C8396EE-3AE7-4237-A7C1-7E1FD00270A2}" destId="{DDDB42D8-7855-4B8C-A70D-C17B75939F4F}" srcOrd="1" destOrd="0" presId="urn:microsoft.com/office/officeart/2009/3/layout/StepUpProcess"/>
    <dgm:cxn modelId="{E735A553-10CB-4EFD-9A01-6C53A4881725}" type="presParOf" srcId="{8C8396EE-3AE7-4237-A7C1-7E1FD00270A2}" destId="{690182B6-A4DA-408C-873B-BB13F33AFC2A}" srcOrd="2" destOrd="0" presId="urn:microsoft.com/office/officeart/2009/3/layout/StepUpProcess"/>
    <dgm:cxn modelId="{E4829885-66AD-4B67-8A59-73AFD4A51C38}" type="presParOf" srcId="{59232ACE-9674-4FCC-83B0-9BF2BA03B0D8}" destId="{03EF4721-41DF-45C6-B1DB-AFBEDE9C9EC9}" srcOrd="7" destOrd="0" presId="urn:microsoft.com/office/officeart/2009/3/layout/StepUpProcess"/>
    <dgm:cxn modelId="{7C4A9DD8-55EA-4450-98ED-3279FF87B38F}" type="presParOf" srcId="{03EF4721-41DF-45C6-B1DB-AFBEDE9C9EC9}" destId="{B037A814-F80B-40BD-8CD6-D4F77614B4FC}" srcOrd="0" destOrd="0" presId="urn:microsoft.com/office/officeart/2009/3/layout/StepUpProcess"/>
    <dgm:cxn modelId="{3081B4D5-DECD-437F-BABE-AF824039A2D9}" type="presParOf" srcId="{59232ACE-9674-4FCC-83B0-9BF2BA03B0D8}" destId="{4B3BDAEE-1C22-4A42-8587-7480EAEFD434}" srcOrd="8" destOrd="0" presId="urn:microsoft.com/office/officeart/2009/3/layout/StepUpProcess"/>
    <dgm:cxn modelId="{29CCA239-68BF-4F9E-BBB7-B6907B6B7556}" type="presParOf" srcId="{4B3BDAEE-1C22-4A42-8587-7480EAEFD434}" destId="{5A5BDC3C-A91C-4CEC-BE06-4A973D689E99}" srcOrd="0" destOrd="0" presId="urn:microsoft.com/office/officeart/2009/3/layout/StepUpProcess"/>
    <dgm:cxn modelId="{E52A88D7-C7CA-4BFE-A6CE-71CA30B96C4B}" type="presParOf" srcId="{4B3BDAEE-1C22-4A42-8587-7480EAEFD434}" destId="{C2A9E837-A798-4073-B121-8BEF399EF299}" srcOrd="1" destOrd="0" presId="urn:microsoft.com/office/officeart/2009/3/layout/StepUpProcess"/>
    <dgm:cxn modelId="{D53297C0-4801-4FBF-8588-A6F4A628747A}" type="presParOf" srcId="{4B3BDAEE-1C22-4A42-8587-7480EAEFD434}" destId="{663873F4-A606-4BBB-8BC6-0407C0672A40}" srcOrd="2" destOrd="0" presId="urn:microsoft.com/office/officeart/2009/3/layout/StepUpProcess"/>
    <dgm:cxn modelId="{A52B1630-B990-495F-BCC5-77AA2A09125A}" type="presParOf" srcId="{59232ACE-9674-4FCC-83B0-9BF2BA03B0D8}" destId="{829CCECC-2C4F-41B5-8C0D-8FDEEC932DFC}" srcOrd="9" destOrd="0" presId="urn:microsoft.com/office/officeart/2009/3/layout/StepUpProcess"/>
    <dgm:cxn modelId="{22C8B01A-83C4-4652-A3E0-061689242CDB}" type="presParOf" srcId="{829CCECC-2C4F-41B5-8C0D-8FDEEC932DFC}" destId="{E6A0A168-EA05-4040-A1D4-F2E102AFA2DD}" srcOrd="0" destOrd="0" presId="urn:microsoft.com/office/officeart/2009/3/layout/StepUpProcess"/>
    <dgm:cxn modelId="{F4177D7A-A996-4831-9BCE-CEB52BF16489}" type="presParOf" srcId="{59232ACE-9674-4FCC-83B0-9BF2BA03B0D8}" destId="{6C3421F6-3215-41DA-BBEF-A35AEBAB3F22}" srcOrd="10" destOrd="0" presId="urn:microsoft.com/office/officeart/2009/3/layout/StepUpProcess"/>
    <dgm:cxn modelId="{E94326C1-F0A0-458C-B611-667F48DFDA2E}" type="presParOf" srcId="{6C3421F6-3215-41DA-BBEF-A35AEBAB3F22}" destId="{3284C116-384F-4018-B249-FA45FEF18A2F}" srcOrd="0" destOrd="0" presId="urn:microsoft.com/office/officeart/2009/3/layout/StepUpProcess"/>
    <dgm:cxn modelId="{FF95CA5F-9887-4332-B7D0-ACDB8A1B68BC}" type="presParOf" srcId="{6C3421F6-3215-41DA-BBEF-A35AEBAB3F22}" destId="{F79D9BC5-8B24-4F64-A0C4-1782322C3186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03982D-FF56-4C55-82DA-DA6A1895A11F}">
      <dsp:nvSpPr>
        <dsp:cNvPr id="0" name=""/>
        <dsp:cNvSpPr/>
      </dsp:nvSpPr>
      <dsp:spPr>
        <a:xfrm rot="5400000">
          <a:off x="357133" y="3274007"/>
          <a:ext cx="1056936" cy="1758718"/>
        </a:xfrm>
        <a:prstGeom prst="corner">
          <a:avLst>
            <a:gd name="adj1" fmla="val 16120"/>
            <a:gd name="adj2" fmla="val 161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840DAA-AC25-432A-A24B-E2D5ADF69650}">
      <dsp:nvSpPr>
        <dsp:cNvPr id="0" name=""/>
        <dsp:cNvSpPr/>
      </dsp:nvSpPr>
      <dsp:spPr>
        <a:xfrm>
          <a:off x="180704" y="3799485"/>
          <a:ext cx="1587781" cy="13917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500" kern="1200" dirty="0" smtClean="0"/>
            <a:t>Inscrição no </a:t>
          </a:r>
          <a:r>
            <a:rPr lang="pt-BR" sz="1500" kern="1200" dirty="0" err="1" smtClean="0"/>
            <a:t>SiCAR</a:t>
          </a:r>
          <a:endParaRPr lang="pt-BR" sz="1500" kern="1200" dirty="0"/>
        </a:p>
      </dsp:txBody>
      <dsp:txXfrm>
        <a:off x="180704" y="3799485"/>
        <a:ext cx="1587781" cy="1391783"/>
      </dsp:txXfrm>
    </dsp:sp>
    <dsp:sp modelId="{EA54F317-BFC7-44B1-B0D1-D860E2FF10B3}">
      <dsp:nvSpPr>
        <dsp:cNvPr id="0" name=""/>
        <dsp:cNvSpPr/>
      </dsp:nvSpPr>
      <dsp:spPr>
        <a:xfrm>
          <a:off x="1468904" y="3144528"/>
          <a:ext cx="299581" cy="299581"/>
        </a:xfrm>
        <a:prstGeom prst="triangle">
          <a:avLst>
            <a:gd name="adj" fmla="val 1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ED2346-8864-4146-A4F1-9E7B5840E6C8}">
      <dsp:nvSpPr>
        <dsp:cNvPr id="0" name=""/>
        <dsp:cNvSpPr/>
      </dsp:nvSpPr>
      <dsp:spPr>
        <a:xfrm rot="5400000">
          <a:off x="2300887" y="2793023"/>
          <a:ext cx="1056936" cy="1758718"/>
        </a:xfrm>
        <a:prstGeom prst="corner">
          <a:avLst>
            <a:gd name="adj1" fmla="val 16120"/>
            <a:gd name="adj2" fmla="val 161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F87439-5925-4C59-BFBE-581BF19CDA62}">
      <dsp:nvSpPr>
        <dsp:cNvPr id="0" name=""/>
        <dsp:cNvSpPr/>
      </dsp:nvSpPr>
      <dsp:spPr>
        <a:xfrm>
          <a:off x="2124458" y="3318501"/>
          <a:ext cx="1587781" cy="13917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500" kern="1200" dirty="0" smtClean="0"/>
            <a:t>Análise pela SMA </a:t>
          </a:r>
          <a:endParaRPr lang="pt-BR" sz="1500" kern="1200" dirty="0"/>
        </a:p>
      </dsp:txBody>
      <dsp:txXfrm>
        <a:off x="2124458" y="3318501"/>
        <a:ext cx="1587781" cy="1391783"/>
      </dsp:txXfrm>
    </dsp:sp>
    <dsp:sp modelId="{C0604954-B3AE-497A-BF57-0AFA04361D58}">
      <dsp:nvSpPr>
        <dsp:cNvPr id="0" name=""/>
        <dsp:cNvSpPr/>
      </dsp:nvSpPr>
      <dsp:spPr>
        <a:xfrm>
          <a:off x="3412658" y="2663544"/>
          <a:ext cx="299581" cy="299581"/>
        </a:xfrm>
        <a:prstGeom prst="triangle">
          <a:avLst>
            <a:gd name="adj" fmla="val 1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CA47C4-E887-48F3-B7B7-0EBCAE29FC42}">
      <dsp:nvSpPr>
        <dsp:cNvPr id="0" name=""/>
        <dsp:cNvSpPr/>
      </dsp:nvSpPr>
      <dsp:spPr>
        <a:xfrm rot="5400000">
          <a:off x="4244642" y="2312039"/>
          <a:ext cx="1056936" cy="1758718"/>
        </a:xfrm>
        <a:prstGeom prst="corner">
          <a:avLst>
            <a:gd name="adj1" fmla="val 16120"/>
            <a:gd name="adj2" fmla="val 161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DCD724-54A0-4EC7-A375-BA1DB838D789}">
      <dsp:nvSpPr>
        <dsp:cNvPr id="0" name=""/>
        <dsp:cNvSpPr/>
      </dsp:nvSpPr>
      <dsp:spPr>
        <a:xfrm>
          <a:off x="4068213" y="2837517"/>
          <a:ext cx="1587781" cy="13917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500" kern="1200" dirty="0" smtClean="0"/>
            <a:t>PRA ( para quem precisa)</a:t>
          </a:r>
          <a:endParaRPr lang="pt-BR" sz="1500" kern="1200" dirty="0"/>
        </a:p>
      </dsp:txBody>
      <dsp:txXfrm>
        <a:off x="4068213" y="2837517"/>
        <a:ext cx="1587781" cy="1391783"/>
      </dsp:txXfrm>
    </dsp:sp>
    <dsp:sp modelId="{7A9E5B2F-84D5-476E-B010-3A85BD09CD93}">
      <dsp:nvSpPr>
        <dsp:cNvPr id="0" name=""/>
        <dsp:cNvSpPr/>
      </dsp:nvSpPr>
      <dsp:spPr>
        <a:xfrm>
          <a:off x="5356413" y="2182560"/>
          <a:ext cx="299581" cy="299581"/>
        </a:xfrm>
        <a:prstGeom prst="triangle">
          <a:avLst>
            <a:gd name="adj" fmla="val 1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607A67-F3A2-4F7A-909E-3FA4BA015EEB}">
      <dsp:nvSpPr>
        <dsp:cNvPr id="0" name=""/>
        <dsp:cNvSpPr/>
      </dsp:nvSpPr>
      <dsp:spPr>
        <a:xfrm rot="5400000">
          <a:off x="6188396" y="2208855"/>
          <a:ext cx="1056936" cy="1758718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DB42D8-7855-4B8C-A70D-C17B75939F4F}">
      <dsp:nvSpPr>
        <dsp:cNvPr id="0" name=""/>
        <dsp:cNvSpPr/>
      </dsp:nvSpPr>
      <dsp:spPr>
        <a:xfrm>
          <a:off x="6064713" y="2813637"/>
          <a:ext cx="1587781" cy="6361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500" kern="1200" dirty="0" smtClean="0"/>
            <a:t>Cumpre PRA.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500" kern="1200" dirty="0" smtClean="0"/>
            <a:t>Memorial RL </a:t>
          </a:r>
          <a:endParaRPr lang="pt-BR" sz="1500" kern="1200" dirty="0"/>
        </a:p>
      </dsp:txBody>
      <dsp:txXfrm>
        <a:off x="6064713" y="2813637"/>
        <a:ext cx="1587781" cy="636184"/>
      </dsp:txXfrm>
    </dsp:sp>
    <dsp:sp modelId="{690182B6-A4DA-408C-873B-BB13F33AFC2A}">
      <dsp:nvSpPr>
        <dsp:cNvPr id="0" name=""/>
        <dsp:cNvSpPr/>
      </dsp:nvSpPr>
      <dsp:spPr>
        <a:xfrm>
          <a:off x="7300167" y="2079376"/>
          <a:ext cx="299581" cy="299581"/>
        </a:xfrm>
        <a:prstGeom prst="triangle">
          <a:avLst>
            <a:gd name="adj" fmla="val 1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5BDC3C-A91C-4CEC-BE06-4A973D689E99}">
      <dsp:nvSpPr>
        <dsp:cNvPr id="0" name=""/>
        <dsp:cNvSpPr/>
      </dsp:nvSpPr>
      <dsp:spPr>
        <a:xfrm rot="5400000">
          <a:off x="8132150" y="1727871"/>
          <a:ext cx="1056936" cy="1758718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A9E837-A798-4073-B121-8BEF399EF299}">
      <dsp:nvSpPr>
        <dsp:cNvPr id="0" name=""/>
        <dsp:cNvSpPr/>
      </dsp:nvSpPr>
      <dsp:spPr>
        <a:xfrm>
          <a:off x="7955721" y="2253349"/>
          <a:ext cx="1587781" cy="13917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500" kern="1200"/>
        </a:p>
      </dsp:txBody>
      <dsp:txXfrm>
        <a:off x="7955721" y="2253349"/>
        <a:ext cx="1587781" cy="1391783"/>
      </dsp:txXfrm>
    </dsp:sp>
    <dsp:sp modelId="{663873F4-A606-4BBB-8BC6-0407C0672A40}">
      <dsp:nvSpPr>
        <dsp:cNvPr id="0" name=""/>
        <dsp:cNvSpPr/>
      </dsp:nvSpPr>
      <dsp:spPr>
        <a:xfrm>
          <a:off x="9243921" y="1598392"/>
          <a:ext cx="299581" cy="299581"/>
        </a:xfrm>
        <a:prstGeom prst="triangle">
          <a:avLst>
            <a:gd name="adj" fmla="val 10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84C116-384F-4018-B249-FA45FEF18A2F}">
      <dsp:nvSpPr>
        <dsp:cNvPr id="0" name=""/>
        <dsp:cNvSpPr/>
      </dsp:nvSpPr>
      <dsp:spPr>
        <a:xfrm rot="5400000">
          <a:off x="9735518" y="1115732"/>
          <a:ext cx="1757231" cy="1758718"/>
        </a:xfrm>
        <a:prstGeom prst="verticalScroll">
          <a:avLst/>
        </a:prstGeom>
        <a:gradFill rotWithShape="1">
          <a:gsLst>
            <a:gs pos="0">
              <a:schemeClr val="accent6">
                <a:satMod val="103000"/>
                <a:lumMod val="102000"/>
                <a:tint val="94000"/>
              </a:schemeClr>
            </a:gs>
            <a:gs pos="50000">
              <a:schemeClr val="accent6">
                <a:satMod val="110000"/>
                <a:lumMod val="100000"/>
                <a:shade val="100000"/>
              </a:schemeClr>
            </a:gs>
            <a:gs pos="100000">
              <a:schemeClr val="accent6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</dsp:sp>
    <dsp:sp modelId="{F79D9BC5-8B24-4F64-A0C4-1782322C3186}">
      <dsp:nvSpPr>
        <dsp:cNvPr id="0" name=""/>
        <dsp:cNvSpPr/>
      </dsp:nvSpPr>
      <dsp:spPr>
        <a:xfrm>
          <a:off x="9899476" y="1772365"/>
          <a:ext cx="1587781" cy="13917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500" kern="1200"/>
        </a:p>
      </dsp:txBody>
      <dsp:txXfrm>
        <a:off x="9899476" y="1772365"/>
        <a:ext cx="1587781" cy="13917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167-C2C4-440E-AF3A-03E3FF33E41E}" type="datetimeFigureOut">
              <a:rPr lang="pt-BR" smtClean="0"/>
              <a:t>06/09/2016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EE8E-2528-45AA-9546-FDBFCC39EA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72335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167-C2C4-440E-AF3A-03E3FF33E41E}" type="datetimeFigureOut">
              <a:rPr lang="pt-BR" smtClean="0"/>
              <a:t>06/09/2016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EE8E-2528-45AA-9546-FDBFCC39EA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18124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167-C2C4-440E-AF3A-03E3FF33E41E}" type="datetimeFigureOut">
              <a:rPr lang="pt-BR" smtClean="0"/>
              <a:t>06/09/2016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EE8E-2528-45AA-9546-FDBFCC39EA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8417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167-C2C4-440E-AF3A-03E3FF33E41E}" type="datetimeFigureOut">
              <a:rPr lang="pt-BR" smtClean="0"/>
              <a:t>06/09/2016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EE8E-2528-45AA-9546-FDBFCC39EA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8029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167-C2C4-440E-AF3A-03E3FF33E41E}" type="datetimeFigureOut">
              <a:rPr lang="pt-BR" smtClean="0"/>
              <a:t>06/09/2016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EE8E-2528-45AA-9546-FDBFCC39EA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74814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167-C2C4-440E-AF3A-03E3FF33E41E}" type="datetimeFigureOut">
              <a:rPr lang="pt-BR" smtClean="0"/>
              <a:t>06/09/2016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EE8E-2528-45AA-9546-FDBFCC39EA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30746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167-C2C4-440E-AF3A-03E3FF33E41E}" type="datetimeFigureOut">
              <a:rPr lang="pt-BR" smtClean="0"/>
              <a:t>06/09/2016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EE8E-2528-45AA-9546-FDBFCC39EA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32127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167-C2C4-440E-AF3A-03E3FF33E41E}" type="datetimeFigureOut">
              <a:rPr lang="pt-BR" smtClean="0"/>
              <a:t>06/09/2016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EE8E-2528-45AA-9546-FDBFCC39EA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7753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167-C2C4-440E-AF3A-03E3FF33E41E}" type="datetimeFigureOut">
              <a:rPr lang="pt-BR" smtClean="0"/>
              <a:t>06/09/2016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EE8E-2528-45AA-9546-FDBFCC39EA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20150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167-C2C4-440E-AF3A-03E3FF33E41E}" type="datetimeFigureOut">
              <a:rPr lang="pt-BR" smtClean="0"/>
              <a:t>06/09/2016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EE8E-2528-45AA-9546-FDBFCC39EA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3521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167-C2C4-440E-AF3A-03E3FF33E41E}" type="datetimeFigureOut">
              <a:rPr lang="pt-BR" smtClean="0"/>
              <a:t>06/09/2016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EE8E-2528-45AA-9546-FDBFCC39EA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20358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F18167-C2C4-440E-AF3A-03E3FF33E41E}" type="datetimeFigureOut">
              <a:rPr lang="pt-BR" smtClean="0"/>
              <a:t>06/09/2016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CEE8E-2528-45AA-9546-FDBFCC39EA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4045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igam.ambiente.sp.gov.br/sigam3/Default.aspx?idPagina=13076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hyperlink" Target="http://www.ambiente.sp.gov.br/sicar/passo-a-passo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Layout" Target="../diagrams/layout1.xml"/><Relationship Id="rId7" Type="http://schemas.openxmlformats.org/officeDocument/2006/relationships/hyperlink" Target="http://www.ambiente.sp.gov.br/sare/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/>
          <p:cNvSpPr txBox="1"/>
          <p:nvPr/>
        </p:nvSpPr>
        <p:spPr>
          <a:xfrm>
            <a:off x="1533157" y="2145496"/>
            <a:ext cx="9624282" cy="132343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4000" b="1" dirty="0" smtClean="0"/>
              <a:t>PRA </a:t>
            </a:r>
            <a:endParaRPr lang="pt-BR" sz="4000" b="1" dirty="0"/>
          </a:p>
          <a:p>
            <a:pPr algn="ctr"/>
            <a:r>
              <a:rPr lang="pt-BR" sz="4000" b="1" dirty="0" smtClean="0"/>
              <a:t> </a:t>
            </a:r>
            <a:r>
              <a:rPr lang="pt-BR" sz="4000" b="1" dirty="0"/>
              <a:t>direitos, deveres e </a:t>
            </a:r>
            <a:r>
              <a:rPr lang="pt-BR" sz="4000" b="1" dirty="0" smtClean="0"/>
              <a:t>oportunidades</a:t>
            </a:r>
            <a:r>
              <a:rPr lang="pt-BR" sz="4000" b="1" dirty="0"/>
              <a:t>.</a:t>
            </a:r>
            <a:r>
              <a:rPr lang="pt-BR" sz="4000" dirty="0" smtClean="0"/>
              <a:t> </a:t>
            </a:r>
            <a:r>
              <a:rPr lang="pt-BR" sz="4000" dirty="0"/>
              <a:t>	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6799097" y="4422531"/>
            <a:ext cx="2846065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dirty="0" err="1" smtClean="0"/>
              <a:t>Eng</a:t>
            </a:r>
            <a:r>
              <a:rPr lang="pt-BR" dirty="0" smtClean="0"/>
              <a:t> Florestal Zeze Zakia</a:t>
            </a:r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2723" y="285285"/>
            <a:ext cx="1285875" cy="1285875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7424" y="5090741"/>
            <a:ext cx="1565252" cy="654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58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4645749"/>
              </p:ext>
            </p:extLst>
          </p:nvPr>
        </p:nvGraphicFramePr>
        <p:xfrm>
          <a:off x="-67450" y="0"/>
          <a:ext cx="7573150" cy="882723"/>
        </p:xfrm>
        <a:graphic>
          <a:graphicData uri="http://schemas.openxmlformats.org/drawingml/2006/table">
            <a:tbl>
              <a:tblPr/>
              <a:tblGrid>
                <a:gridCol w="1565076"/>
                <a:gridCol w="1129630"/>
                <a:gridCol w="1488029"/>
                <a:gridCol w="1129630"/>
                <a:gridCol w="1488029"/>
                <a:gridCol w="772756"/>
              </a:tblGrid>
              <a:tr h="320787"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1ª Cultura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1ª Área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2ª Cultura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2ª Área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3ª Cultura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3ª Área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85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há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há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562"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Braquiária 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38168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Milho 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6903,5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Pinus 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5721,6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e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249411"/>
              </p:ext>
            </p:extLst>
          </p:nvPr>
        </p:nvGraphicFramePr>
        <p:xfrm>
          <a:off x="1340981" y="1194673"/>
          <a:ext cx="8683476" cy="1943100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944250"/>
                <a:gridCol w="1131248"/>
                <a:gridCol w="864245"/>
                <a:gridCol w="728027"/>
                <a:gridCol w="843915"/>
                <a:gridCol w="959803"/>
                <a:gridCol w="669290"/>
                <a:gridCol w="984909"/>
                <a:gridCol w="1557789"/>
              </a:tblGrid>
              <a:tr h="73055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>
                          <a:effectLst/>
                        </a:rPr>
                        <a:t>Área  das UPAS com mais de </a:t>
                      </a:r>
                      <a:r>
                        <a:rPr lang="pt-BR" sz="1800" u="none" strike="noStrike" dirty="0" smtClean="0">
                          <a:effectLst/>
                        </a:rPr>
                        <a:t>1000 ha</a:t>
                      </a:r>
                      <a:endParaRPr lang="pt-BR" sz="18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UPAS familiares</a:t>
                      </a:r>
                      <a:endParaRPr lang="pt-BR" sz="1800" b="1" i="0" u="none" strike="noStrike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>
                          <a:effectLst/>
                        </a:rPr>
                        <a:t>Módulo Fiscal</a:t>
                      </a:r>
                      <a:endParaRPr lang="pt-BR" sz="18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>
                          <a:effectLst/>
                        </a:rPr>
                        <a:t>Distribuição Fundiária</a:t>
                      </a:r>
                      <a:endParaRPr lang="pt-BR" sz="18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>
                          <a:effectLst/>
                        </a:rPr>
                        <a:t>Estimativa do numero de UPAS  com ate 4 </a:t>
                      </a:r>
                      <a:r>
                        <a:rPr lang="pt-BR" sz="1800" u="none" strike="noStrike" dirty="0" smtClean="0">
                          <a:effectLst/>
                        </a:rPr>
                        <a:t>módulos </a:t>
                      </a:r>
                      <a:endParaRPr lang="pt-BR" sz="18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9812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( há)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no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 smtClean="0">
                          <a:effectLst/>
                        </a:rPr>
                        <a:t>ha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[20,50]</a:t>
                      </a:r>
                      <a:endParaRPr lang="pt-BR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u="none" strike="noStrike">
                          <a:solidFill>
                            <a:srgbClr val="FF0000"/>
                          </a:solidFill>
                          <a:effectLst/>
                        </a:rPr>
                        <a:t>[50,100]</a:t>
                      </a:r>
                      <a:endParaRPr lang="pt-BR" sz="18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[100,200]</a:t>
                      </a:r>
                      <a:endParaRPr lang="pt-BR" sz="1800" b="1" i="0" u="none" strike="noStrike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[200+]</a:t>
                      </a:r>
                      <a:endParaRPr lang="pt-BR" sz="1800" b="1" i="0" u="none" strike="noStrike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>
                          <a:effectLst/>
                        </a:rPr>
                        <a:t> no. </a:t>
                      </a:r>
                      <a:endParaRPr lang="pt-BR" sz="18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%</a:t>
                      </a:r>
                      <a:endParaRPr lang="pt-BR" sz="1800" b="1" i="0" u="none" strike="noStrike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24121,3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658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22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u="none" strike="noStrike">
                          <a:solidFill>
                            <a:srgbClr val="FF0000"/>
                          </a:solidFill>
                          <a:effectLst/>
                        </a:rPr>
                        <a:t>134</a:t>
                      </a:r>
                      <a:endParaRPr lang="pt-BR" sz="18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91</a:t>
                      </a:r>
                      <a:endParaRPr lang="pt-BR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71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>
                          <a:effectLst/>
                        </a:rPr>
                        <a:t>96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559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 smtClean="0">
                          <a:effectLst/>
                        </a:rPr>
                        <a:t>75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cxnSp>
        <p:nvCxnSpPr>
          <p:cNvPr id="7" name="Conector reto 6"/>
          <p:cNvCxnSpPr/>
          <p:nvPr/>
        </p:nvCxnSpPr>
        <p:spPr>
          <a:xfrm flipH="1">
            <a:off x="571499" y="3137773"/>
            <a:ext cx="3701566" cy="642919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/>
          <p:cNvCxnSpPr/>
          <p:nvPr/>
        </p:nvCxnSpPr>
        <p:spPr>
          <a:xfrm>
            <a:off x="5715007" y="3137773"/>
            <a:ext cx="15540" cy="642919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to 17"/>
          <p:cNvCxnSpPr/>
          <p:nvPr/>
        </p:nvCxnSpPr>
        <p:spPr>
          <a:xfrm>
            <a:off x="7500451" y="3137773"/>
            <a:ext cx="2830509" cy="642919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aixaDeTexto 20"/>
          <p:cNvSpPr txBox="1"/>
          <p:nvPr/>
        </p:nvSpPr>
        <p:spPr>
          <a:xfrm>
            <a:off x="571499" y="3780692"/>
            <a:ext cx="11193635" cy="64633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dirty="0" smtClean="0"/>
              <a:t>Se o desmatamento ( legal ou ilegal ) ocorreu antes de 22 de julho de 2008 </a:t>
            </a:r>
          </a:p>
          <a:p>
            <a:pPr algn="ctr"/>
            <a:r>
              <a:rPr lang="pt-BR" dirty="0" smtClean="0"/>
              <a:t>Se o desmatamento foi após 22 de julho de 2008 mas COM AUTORIZAÇÃO</a:t>
            </a:r>
            <a:endParaRPr lang="pt-BR" dirty="0"/>
          </a:p>
        </p:txBody>
      </p:sp>
      <p:cxnSp>
        <p:nvCxnSpPr>
          <p:cNvPr id="44" name="Conector reto 43"/>
          <p:cNvCxnSpPr/>
          <p:nvPr/>
        </p:nvCxnSpPr>
        <p:spPr>
          <a:xfrm>
            <a:off x="571499" y="3780692"/>
            <a:ext cx="0" cy="2883877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 reto 48"/>
          <p:cNvCxnSpPr/>
          <p:nvPr/>
        </p:nvCxnSpPr>
        <p:spPr>
          <a:xfrm>
            <a:off x="5715007" y="3780692"/>
            <a:ext cx="15540" cy="2813539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ector reto 49"/>
          <p:cNvCxnSpPr/>
          <p:nvPr/>
        </p:nvCxnSpPr>
        <p:spPr>
          <a:xfrm flipH="1">
            <a:off x="11765134" y="3854442"/>
            <a:ext cx="7768" cy="2810127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CaixaDeTexto 56"/>
          <p:cNvSpPr txBox="1"/>
          <p:nvPr/>
        </p:nvSpPr>
        <p:spPr>
          <a:xfrm>
            <a:off x="756139" y="4515660"/>
            <a:ext cx="4818184" cy="2062103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sz="1600" dirty="0" smtClean="0">
                <a:solidFill>
                  <a:schemeClr val="bg1"/>
                </a:solidFill>
              </a:rPr>
              <a:t>O PRA seguirá as disposições transitórias</a:t>
            </a:r>
          </a:p>
          <a:p>
            <a:r>
              <a:rPr lang="pt-BR" sz="1600" dirty="0" smtClean="0">
                <a:solidFill>
                  <a:schemeClr val="bg1"/>
                </a:solidFill>
              </a:rPr>
              <a:t>1.Parte das </a:t>
            </a:r>
            <a:r>
              <a:rPr lang="pt-BR" sz="1600" dirty="0" err="1" smtClean="0">
                <a:solidFill>
                  <a:schemeClr val="bg1"/>
                </a:solidFill>
              </a:rPr>
              <a:t>APPs</a:t>
            </a:r>
            <a:r>
              <a:rPr lang="pt-BR" sz="1600" dirty="0" smtClean="0">
                <a:solidFill>
                  <a:schemeClr val="bg1"/>
                </a:solidFill>
              </a:rPr>
              <a:t> pode continuar em uso – com conservação de água e solo</a:t>
            </a:r>
          </a:p>
          <a:p>
            <a:r>
              <a:rPr lang="pt-BR" sz="1600" dirty="0" smtClean="0">
                <a:solidFill>
                  <a:schemeClr val="bg1"/>
                </a:solidFill>
              </a:rPr>
              <a:t>2.A RL será representada pelos remanescentes existentes , independente da % que ocupar no imóvel.</a:t>
            </a:r>
          </a:p>
          <a:p>
            <a:r>
              <a:rPr lang="pt-BR" sz="1600" dirty="0" smtClean="0">
                <a:solidFill>
                  <a:schemeClr val="bg1"/>
                </a:solidFill>
              </a:rPr>
              <a:t>3. A recomposição da APP pode prever manejo .</a:t>
            </a:r>
          </a:p>
          <a:p>
            <a:r>
              <a:rPr lang="pt-BR" sz="1600" dirty="0" smtClean="0">
                <a:solidFill>
                  <a:schemeClr val="bg1"/>
                </a:solidFill>
              </a:rPr>
              <a:t>4. As funções ambientais da APP e da RL seguem resolução SMA  </a:t>
            </a:r>
            <a:endParaRPr lang="pt-BR" sz="1600" dirty="0">
              <a:solidFill>
                <a:schemeClr val="bg1"/>
              </a:solidFill>
            </a:endParaRPr>
          </a:p>
        </p:txBody>
      </p:sp>
      <p:sp>
        <p:nvSpPr>
          <p:cNvPr id="58" name="CaixaDeTexto 57"/>
          <p:cNvSpPr txBox="1"/>
          <p:nvPr/>
        </p:nvSpPr>
        <p:spPr>
          <a:xfrm>
            <a:off x="5871231" y="4515660"/>
            <a:ext cx="5659579" cy="2062103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sz="1600" dirty="0" smtClean="0">
                <a:solidFill>
                  <a:schemeClr val="bg1"/>
                </a:solidFill>
              </a:rPr>
              <a:t>O PRA seguirá as disposições transitórias</a:t>
            </a:r>
          </a:p>
          <a:p>
            <a:r>
              <a:rPr lang="pt-BR" sz="1600" dirty="0" smtClean="0">
                <a:solidFill>
                  <a:schemeClr val="bg1"/>
                </a:solidFill>
              </a:rPr>
              <a:t>1.Parte das </a:t>
            </a:r>
            <a:r>
              <a:rPr lang="pt-BR" sz="1600" dirty="0" err="1" smtClean="0">
                <a:solidFill>
                  <a:schemeClr val="bg1"/>
                </a:solidFill>
              </a:rPr>
              <a:t>APPs</a:t>
            </a:r>
            <a:r>
              <a:rPr lang="pt-BR" sz="1600" dirty="0" smtClean="0">
                <a:solidFill>
                  <a:schemeClr val="bg1"/>
                </a:solidFill>
              </a:rPr>
              <a:t> pode continuar em uso – com conservação de água e solo</a:t>
            </a:r>
          </a:p>
          <a:p>
            <a:r>
              <a:rPr lang="pt-BR" sz="1600" dirty="0" smtClean="0">
                <a:solidFill>
                  <a:schemeClr val="bg1"/>
                </a:solidFill>
              </a:rPr>
              <a:t>2.A RL é obrigatória – 20% incluindo APP </a:t>
            </a:r>
          </a:p>
          <a:p>
            <a:r>
              <a:rPr lang="pt-BR" sz="1600" dirty="0" smtClean="0">
                <a:solidFill>
                  <a:schemeClr val="bg1"/>
                </a:solidFill>
              </a:rPr>
              <a:t>3. A APP não pode ter manejo </a:t>
            </a:r>
            <a:r>
              <a:rPr lang="pt-BR" sz="1600" dirty="0" err="1" smtClean="0">
                <a:solidFill>
                  <a:schemeClr val="bg1"/>
                </a:solidFill>
              </a:rPr>
              <a:t>manejo</a:t>
            </a:r>
            <a:r>
              <a:rPr lang="pt-BR" sz="1600" dirty="0" smtClean="0">
                <a:solidFill>
                  <a:schemeClr val="bg1"/>
                </a:solidFill>
              </a:rPr>
              <a:t> .</a:t>
            </a:r>
          </a:p>
          <a:p>
            <a:r>
              <a:rPr lang="pt-BR" sz="1600" dirty="0" smtClean="0">
                <a:solidFill>
                  <a:schemeClr val="bg1"/>
                </a:solidFill>
              </a:rPr>
              <a:t>4. A RL pode ser manejada</a:t>
            </a:r>
          </a:p>
          <a:p>
            <a:r>
              <a:rPr lang="pt-BR" sz="1600" dirty="0" smtClean="0">
                <a:solidFill>
                  <a:schemeClr val="bg1"/>
                </a:solidFill>
              </a:rPr>
              <a:t>5. A RL pode ser compensada em outros imóveis ou UC </a:t>
            </a:r>
          </a:p>
          <a:p>
            <a:r>
              <a:rPr lang="pt-BR" sz="1600" dirty="0" smtClean="0">
                <a:solidFill>
                  <a:schemeClr val="bg1"/>
                </a:solidFill>
              </a:rPr>
              <a:t>6. As funções ambientais da APP e da RL seguem resolução SMA  </a:t>
            </a:r>
            <a:endParaRPr lang="pt-BR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22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4645749"/>
              </p:ext>
            </p:extLst>
          </p:nvPr>
        </p:nvGraphicFramePr>
        <p:xfrm>
          <a:off x="-67450" y="0"/>
          <a:ext cx="7573150" cy="882723"/>
        </p:xfrm>
        <a:graphic>
          <a:graphicData uri="http://schemas.openxmlformats.org/drawingml/2006/table">
            <a:tbl>
              <a:tblPr/>
              <a:tblGrid>
                <a:gridCol w="1565076"/>
                <a:gridCol w="1129630"/>
                <a:gridCol w="1488029"/>
                <a:gridCol w="1129630"/>
                <a:gridCol w="1488029"/>
                <a:gridCol w="772756"/>
              </a:tblGrid>
              <a:tr h="320787"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1ª Cultura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1ª Área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2ª Cultura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2ª Área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3ª Cultura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3ª Área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85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há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há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562"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Braquiária 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38168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Milho 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6903,5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Pinus 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5721,6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e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249411"/>
              </p:ext>
            </p:extLst>
          </p:nvPr>
        </p:nvGraphicFramePr>
        <p:xfrm>
          <a:off x="1340981" y="1194673"/>
          <a:ext cx="8683476" cy="1943100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944250"/>
                <a:gridCol w="1131248"/>
                <a:gridCol w="864245"/>
                <a:gridCol w="728027"/>
                <a:gridCol w="843915"/>
                <a:gridCol w="959803"/>
                <a:gridCol w="669290"/>
                <a:gridCol w="984909"/>
                <a:gridCol w="1557789"/>
              </a:tblGrid>
              <a:tr h="73055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>
                          <a:effectLst/>
                        </a:rPr>
                        <a:t>Área  das UPAS com mais de </a:t>
                      </a:r>
                      <a:r>
                        <a:rPr lang="pt-BR" sz="1800" u="none" strike="noStrike" dirty="0" smtClean="0">
                          <a:effectLst/>
                        </a:rPr>
                        <a:t>1000 ha</a:t>
                      </a:r>
                      <a:endParaRPr lang="pt-BR" sz="18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UPAS familiares</a:t>
                      </a:r>
                      <a:endParaRPr lang="pt-BR" sz="1800" b="1" i="0" u="none" strike="noStrike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>
                          <a:effectLst/>
                        </a:rPr>
                        <a:t>Módulo Fiscal</a:t>
                      </a:r>
                      <a:endParaRPr lang="pt-BR" sz="18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>
                          <a:effectLst/>
                        </a:rPr>
                        <a:t>Distribuição Fundiária</a:t>
                      </a:r>
                      <a:endParaRPr lang="pt-BR" sz="18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>
                          <a:effectLst/>
                        </a:rPr>
                        <a:t>Estimativa do numero de UPAS  com ate 4 </a:t>
                      </a:r>
                      <a:r>
                        <a:rPr lang="pt-BR" sz="1800" u="none" strike="noStrike" dirty="0" smtClean="0">
                          <a:effectLst/>
                        </a:rPr>
                        <a:t>módulos </a:t>
                      </a:r>
                      <a:endParaRPr lang="pt-BR" sz="18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9812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( há)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no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 smtClean="0">
                          <a:effectLst/>
                        </a:rPr>
                        <a:t>ha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[20,50]</a:t>
                      </a:r>
                      <a:endParaRPr lang="pt-BR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u="none" strike="noStrike">
                          <a:solidFill>
                            <a:srgbClr val="FF0000"/>
                          </a:solidFill>
                          <a:effectLst/>
                        </a:rPr>
                        <a:t>[50,100]</a:t>
                      </a:r>
                      <a:endParaRPr lang="pt-BR" sz="18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[100,200]</a:t>
                      </a:r>
                      <a:endParaRPr lang="pt-BR" sz="1800" b="1" i="0" u="none" strike="noStrike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[200+]</a:t>
                      </a:r>
                      <a:endParaRPr lang="pt-BR" sz="1800" b="1" i="0" u="none" strike="noStrike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>
                          <a:effectLst/>
                        </a:rPr>
                        <a:t> no. </a:t>
                      </a:r>
                      <a:endParaRPr lang="pt-BR" sz="18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%</a:t>
                      </a:r>
                      <a:endParaRPr lang="pt-BR" sz="1800" b="1" i="0" u="none" strike="noStrike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24121,3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658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22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u="none" strike="noStrike">
                          <a:solidFill>
                            <a:srgbClr val="FF0000"/>
                          </a:solidFill>
                          <a:effectLst/>
                        </a:rPr>
                        <a:t>134</a:t>
                      </a:r>
                      <a:endParaRPr lang="pt-BR" sz="18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91</a:t>
                      </a:r>
                      <a:endParaRPr lang="pt-BR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71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>
                          <a:effectLst/>
                        </a:rPr>
                        <a:t>96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559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 smtClean="0">
                          <a:effectLst/>
                        </a:rPr>
                        <a:t>75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cxnSp>
        <p:nvCxnSpPr>
          <p:cNvPr id="7" name="Conector reto 6"/>
          <p:cNvCxnSpPr/>
          <p:nvPr/>
        </p:nvCxnSpPr>
        <p:spPr>
          <a:xfrm flipH="1">
            <a:off x="571499" y="3137773"/>
            <a:ext cx="3701566" cy="642919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to 17"/>
          <p:cNvCxnSpPr/>
          <p:nvPr/>
        </p:nvCxnSpPr>
        <p:spPr>
          <a:xfrm>
            <a:off x="7500451" y="3137773"/>
            <a:ext cx="2830509" cy="642919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aixaDeTexto 20"/>
          <p:cNvSpPr txBox="1"/>
          <p:nvPr/>
        </p:nvSpPr>
        <p:spPr>
          <a:xfrm>
            <a:off x="571499" y="3780692"/>
            <a:ext cx="11193635" cy="36933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dirty="0" smtClean="0"/>
              <a:t>Se o desmatamento foi após 22 de julho de 2008 e SEM AUTORIZAÇÃO</a:t>
            </a:r>
            <a:endParaRPr lang="pt-BR" dirty="0"/>
          </a:p>
        </p:txBody>
      </p:sp>
      <p:cxnSp>
        <p:nvCxnSpPr>
          <p:cNvPr id="44" name="Conector reto 43"/>
          <p:cNvCxnSpPr/>
          <p:nvPr/>
        </p:nvCxnSpPr>
        <p:spPr>
          <a:xfrm>
            <a:off x="571499" y="3780692"/>
            <a:ext cx="0" cy="2883877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ector reto 49"/>
          <p:cNvCxnSpPr/>
          <p:nvPr/>
        </p:nvCxnSpPr>
        <p:spPr>
          <a:xfrm flipH="1">
            <a:off x="11765134" y="3854442"/>
            <a:ext cx="7768" cy="2810127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CaixaDeTexto 56"/>
          <p:cNvSpPr txBox="1"/>
          <p:nvPr/>
        </p:nvSpPr>
        <p:spPr>
          <a:xfrm>
            <a:off x="633046" y="4304645"/>
            <a:ext cx="11132087" cy="193899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sz="2400" dirty="0" smtClean="0">
                <a:solidFill>
                  <a:schemeClr val="bg1"/>
                </a:solidFill>
              </a:rPr>
              <a:t>O PRA seguirá as disposições permanentes </a:t>
            </a:r>
          </a:p>
          <a:p>
            <a:r>
              <a:rPr lang="pt-BR" sz="2400" dirty="0" smtClean="0">
                <a:solidFill>
                  <a:schemeClr val="bg1"/>
                </a:solidFill>
              </a:rPr>
              <a:t>1.Todas as </a:t>
            </a:r>
            <a:r>
              <a:rPr lang="pt-BR" sz="2400" dirty="0" err="1" smtClean="0">
                <a:solidFill>
                  <a:schemeClr val="bg1"/>
                </a:solidFill>
              </a:rPr>
              <a:t>APPs</a:t>
            </a:r>
            <a:r>
              <a:rPr lang="pt-BR" sz="2400" dirty="0" smtClean="0">
                <a:solidFill>
                  <a:schemeClr val="bg1"/>
                </a:solidFill>
              </a:rPr>
              <a:t> deverão ser recomposta </a:t>
            </a:r>
          </a:p>
          <a:p>
            <a:r>
              <a:rPr lang="pt-BR" sz="2400" dirty="0" smtClean="0">
                <a:solidFill>
                  <a:schemeClr val="bg1"/>
                </a:solidFill>
              </a:rPr>
              <a:t>2.A RL  deve ser recomposta </a:t>
            </a:r>
          </a:p>
          <a:p>
            <a:r>
              <a:rPr lang="pt-BR" sz="2400" dirty="0" smtClean="0">
                <a:solidFill>
                  <a:schemeClr val="bg1"/>
                </a:solidFill>
              </a:rPr>
              <a:t>3.A RL pode ser manejada.</a:t>
            </a:r>
          </a:p>
          <a:p>
            <a:r>
              <a:rPr lang="pt-BR" sz="2400" dirty="0" smtClean="0">
                <a:solidFill>
                  <a:schemeClr val="bg1"/>
                </a:solidFill>
              </a:rPr>
              <a:t>4. As funções ambientais da APP e da RL seguem resolução SMA  </a:t>
            </a:r>
            <a:endParaRPr lang="pt-B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85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pt-BR" dirty="0" smtClean="0"/>
              <a:t>PRA </a:t>
            </a:r>
            <a:br>
              <a:rPr lang="pt-BR" dirty="0" smtClean="0"/>
            </a:br>
            <a:r>
              <a:rPr lang="pt-BR" sz="1600" b="1" dirty="0" smtClean="0">
                <a:solidFill>
                  <a:schemeClr val="tx1"/>
                </a:solidFill>
                <a:latin typeface="Agency FB" panose="020B0503020202020204" pitchFamily="34" charset="0"/>
              </a:rPr>
              <a:t>Lei Paulista </a:t>
            </a:r>
            <a:r>
              <a:rPr lang="pt-BR" sz="1600" b="1" dirty="0">
                <a:solidFill>
                  <a:schemeClr val="tx1"/>
                </a:solidFill>
                <a:latin typeface="Agency FB" panose="020B0503020202020204" pitchFamily="34" charset="0"/>
              </a:rPr>
              <a:t>LEI Nº 15.684, DE 14 DE JANEIRO DE 2015</a:t>
            </a:r>
            <a:r>
              <a:rPr lang="pt-BR" sz="1600" b="1" dirty="0" smtClean="0">
                <a:solidFill>
                  <a:schemeClr val="tx1"/>
                </a:solidFill>
                <a:latin typeface="Agency FB" panose="020B0503020202020204" pitchFamily="34" charset="0"/>
              </a:rPr>
              <a:t> </a:t>
            </a:r>
            <a:endParaRPr lang="pt-BR" sz="1600" b="1" dirty="0">
              <a:solidFill>
                <a:schemeClr val="tx1"/>
              </a:solidFill>
              <a:latin typeface="Agency FB" panose="020B0503020202020204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1471856"/>
            <a:ext cx="12192000" cy="5386144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>
              <a:buNone/>
            </a:pPr>
            <a:endParaRPr lang="pt-BR" sz="2000" dirty="0" smtClean="0"/>
          </a:p>
          <a:p>
            <a:pPr marL="0" indent="0">
              <a:buNone/>
            </a:pPr>
            <a:r>
              <a:rPr lang="pt-BR" sz="2000" dirty="0" smtClean="0"/>
              <a:t>Artigo </a:t>
            </a:r>
            <a:r>
              <a:rPr lang="pt-BR" sz="2000" dirty="0"/>
              <a:t>4º - É instituído, no âmbito do Estado de São Paulo, Programa de Regularização Ambiental </a:t>
            </a:r>
            <a:r>
              <a:rPr lang="pt-BR" sz="2000" dirty="0" smtClean="0"/>
              <a:t>– PRA das </a:t>
            </a:r>
            <a:r>
              <a:rPr lang="pt-BR" sz="2000" dirty="0"/>
              <a:t>propriedades e posses rurais, que compreende o conjunto de ações ou iniciativas a serem </a:t>
            </a:r>
            <a:r>
              <a:rPr lang="pt-BR" sz="2000" dirty="0" smtClean="0"/>
              <a:t>desenvolvidas por </a:t>
            </a:r>
            <a:r>
              <a:rPr lang="pt-BR" sz="2000" dirty="0"/>
              <a:t>proprietários e possuidores de imóveis rurais, com o objetivo de adequar e promover a </a:t>
            </a:r>
            <a:r>
              <a:rPr lang="pt-BR" sz="2000" dirty="0" smtClean="0"/>
              <a:t>regularização ambiental </a:t>
            </a:r>
            <a:r>
              <a:rPr lang="pt-BR" sz="2000" dirty="0"/>
              <a:t>nos termos do Capítulo XIII da Lei Federal nº 12.651, de 25 de maio de 2012.</a:t>
            </a:r>
          </a:p>
          <a:p>
            <a:pPr marL="0" indent="0">
              <a:buNone/>
            </a:pPr>
            <a:r>
              <a:rPr lang="pt-BR" sz="2000" dirty="0" smtClean="0"/>
              <a:t>Parágrafo </a:t>
            </a:r>
            <a:r>
              <a:rPr lang="pt-BR" sz="2000" dirty="0"/>
              <a:t>único - São instrumentos do Programa de Regularização Ambiental:</a:t>
            </a:r>
          </a:p>
          <a:p>
            <a:pPr marL="0" indent="0">
              <a:buNone/>
            </a:pPr>
            <a:r>
              <a:rPr lang="pt-BR" sz="2000" dirty="0"/>
              <a:t>1 - o Cadastro Ambiental Rural - CAR;</a:t>
            </a:r>
          </a:p>
          <a:p>
            <a:pPr marL="0" indent="0">
              <a:buNone/>
            </a:pPr>
            <a:r>
              <a:rPr lang="pt-BR" sz="2000" dirty="0"/>
              <a:t>2 - o Termo de Compromisso;</a:t>
            </a:r>
          </a:p>
          <a:p>
            <a:pPr marL="0" indent="0">
              <a:buNone/>
            </a:pPr>
            <a:r>
              <a:rPr lang="pt-BR" sz="2000" dirty="0"/>
              <a:t>3 - o Projeto de Recomposição de Áreas Degradadas e Alteradas.</a:t>
            </a:r>
          </a:p>
          <a:p>
            <a:pPr marL="0" indent="0">
              <a:buNone/>
            </a:pPr>
            <a:endParaRPr lang="pt-BR" sz="2000" dirty="0" smtClean="0"/>
          </a:p>
        </p:txBody>
      </p:sp>
    </p:spTree>
    <p:extLst>
      <p:ext uri="{BB962C8B-B14F-4D97-AF65-F5344CB8AC3E}">
        <p14:creationId xmlns:p14="http://schemas.microsoft.com/office/powerpoint/2010/main" val="241630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pt-BR" dirty="0" smtClean="0"/>
              <a:t>PRA </a:t>
            </a:r>
            <a:br>
              <a:rPr lang="pt-BR" dirty="0" smtClean="0"/>
            </a:br>
            <a:r>
              <a:rPr lang="pt-BR" sz="1600" b="1" dirty="0" smtClean="0">
                <a:solidFill>
                  <a:schemeClr val="tx1"/>
                </a:solidFill>
                <a:latin typeface="Agency FB" panose="020B0503020202020204" pitchFamily="34" charset="0"/>
              </a:rPr>
              <a:t>Lei Paulista </a:t>
            </a:r>
            <a:r>
              <a:rPr lang="pt-BR" sz="1600" b="1" dirty="0">
                <a:solidFill>
                  <a:schemeClr val="tx1"/>
                </a:solidFill>
                <a:latin typeface="Agency FB" panose="020B0503020202020204" pitchFamily="34" charset="0"/>
              </a:rPr>
              <a:t>LEI Nº 15.684, DE 14 DE JANEIRO DE 2015</a:t>
            </a:r>
            <a:r>
              <a:rPr lang="pt-BR" sz="1600" b="1" dirty="0" smtClean="0">
                <a:solidFill>
                  <a:schemeClr val="tx1"/>
                </a:solidFill>
                <a:latin typeface="Agency FB" panose="020B0503020202020204" pitchFamily="34" charset="0"/>
              </a:rPr>
              <a:t> </a:t>
            </a:r>
            <a:endParaRPr lang="pt-BR" sz="1600" b="1" dirty="0">
              <a:solidFill>
                <a:schemeClr val="tx1"/>
              </a:solidFill>
              <a:latin typeface="Agency FB" panose="020B0503020202020204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1471856"/>
            <a:ext cx="12192000" cy="5386144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pt-BR" sz="1400" dirty="0" smtClean="0"/>
              <a:t>Artigo </a:t>
            </a:r>
            <a:r>
              <a:rPr lang="pt-BR" sz="1400" dirty="0"/>
              <a:t>5º - O Programa de Regularização Ambiental - PRA deve ter sua implantação iniciada no prazo </a:t>
            </a:r>
            <a:r>
              <a:rPr lang="pt-BR" sz="1400" dirty="0" smtClean="0"/>
              <a:t>de até </a:t>
            </a:r>
            <a:r>
              <a:rPr lang="pt-BR" sz="1400" dirty="0"/>
              <a:t>1 (um) ano contado da data da publicação desta lei, prazo este prorrogável por uma vez e pelo </a:t>
            </a:r>
            <a:r>
              <a:rPr lang="pt-BR" sz="1400" dirty="0" smtClean="0"/>
              <a:t>mesmo período</a:t>
            </a:r>
            <a:r>
              <a:rPr lang="pt-BR" sz="1400" dirty="0"/>
              <a:t>, por ato do Chefe do Poder Executivo, cuja execução se dará da seguinte forma:</a:t>
            </a:r>
          </a:p>
          <a:p>
            <a:pPr marL="0" indent="0">
              <a:buNone/>
            </a:pPr>
            <a:r>
              <a:rPr lang="pt-BR" sz="1400" dirty="0"/>
              <a:t>I - inscrição no CAR;</a:t>
            </a:r>
          </a:p>
          <a:p>
            <a:pPr marL="0" indent="0">
              <a:buNone/>
            </a:pPr>
            <a:r>
              <a:rPr lang="pt-BR" sz="1400" dirty="0"/>
              <a:t>II - requerimento de inclusão no PRA contendo Projeto de Recomposição de Áreas Degradadas </a:t>
            </a:r>
            <a:r>
              <a:rPr lang="pt-BR" sz="1400" dirty="0" smtClean="0"/>
              <a:t>e Alteradas</a:t>
            </a:r>
            <a:r>
              <a:rPr lang="pt-BR" sz="1400" dirty="0"/>
              <a:t>;</a:t>
            </a:r>
          </a:p>
          <a:p>
            <a:pPr marL="0" indent="0">
              <a:buNone/>
            </a:pPr>
            <a:r>
              <a:rPr lang="pt-BR" sz="1400" dirty="0"/>
              <a:t>III - homologação do Projeto de Recomposição de Áreas Degradadas e Alteradas, no prazo de 12 (doze</a:t>
            </a:r>
            <a:r>
              <a:rPr lang="pt-BR" sz="1400" dirty="0" smtClean="0"/>
              <a:t>) meses</a:t>
            </a:r>
            <a:r>
              <a:rPr lang="pt-BR" sz="1400" dirty="0"/>
              <a:t>, a partir do término do inciso II deste artigo;</a:t>
            </a:r>
          </a:p>
          <a:p>
            <a:pPr marL="0" indent="0">
              <a:buNone/>
            </a:pPr>
            <a:r>
              <a:rPr lang="pt-BR" sz="1400" dirty="0"/>
              <a:t>IV - individualização e formalização das responsabilidades em Termo de Compromisso do PRA - TC</a:t>
            </a:r>
            <a:r>
              <a:rPr lang="pt-BR" sz="1400" dirty="0" smtClean="0"/>
              <a:t>, devidamente </a:t>
            </a:r>
            <a:r>
              <a:rPr lang="pt-BR" sz="1400" dirty="0"/>
              <a:t>homologadas no Projeto de Recomposição de Áreas Degradadas e Alteradas, a ser assinado </a:t>
            </a:r>
            <a:r>
              <a:rPr lang="pt-BR" sz="1400" dirty="0" smtClean="0"/>
              <a:t>no prazo </a:t>
            </a:r>
            <a:r>
              <a:rPr lang="pt-BR" sz="1400" dirty="0"/>
              <a:t>de até 90 (noventa) dias após a notificação da homologação prevista no inciso III deste artigo</a:t>
            </a:r>
            <a:r>
              <a:rPr lang="pt-BR" sz="1400" dirty="0" smtClean="0"/>
              <a:t>;</a:t>
            </a:r>
          </a:p>
          <a:p>
            <a:pPr marL="0" indent="0">
              <a:buNone/>
            </a:pPr>
            <a:r>
              <a:rPr lang="pt-BR" sz="1400" dirty="0"/>
              <a:t>V - execução do Projeto de Recomposição de Áreas Degradadas e Alteradas, nas fases e </a:t>
            </a:r>
            <a:r>
              <a:rPr lang="pt-BR" sz="1400" dirty="0" smtClean="0"/>
              <a:t>prazos estabelecidos </a:t>
            </a:r>
            <a:r>
              <a:rPr lang="pt-BR" sz="1400" dirty="0"/>
              <a:t>no Termo de Compromisso do PRA - TC;</a:t>
            </a:r>
          </a:p>
          <a:p>
            <a:pPr marL="0" indent="0">
              <a:buNone/>
            </a:pPr>
            <a:r>
              <a:rPr lang="pt-BR" sz="1400" dirty="0"/>
              <a:t>VI - acompanhamento da execução do Projeto de Recomposição de Áreas Degradadas e Alteradas, a </a:t>
            </a:r>
            <a:r>
              <a:rPr lang="pt-BR" sz="1400" dirty="0" smtClean="0"/>
              <a:t>cada 2 </a:t>
            </a:r>
            <a:r>
              <a:rPr lang="pt-BR" sz="1400" dirty="0"/>
              <a:t>(dois) anos, com a imediata certificação do cumprimento de cada fase constante do cronograma </a:t>
            </a:r>
            <a:r>
              <a:rPr lang="pt-BR" sz="1400" dirty="0" smtClean="0"/>
              <a:t>da execução </a:t>
            </a:r>
            <a:r>
              <a:rPr lang="pt-BR" sz="1400" dirty="0"/>
              <a:t>do projeto, garantidos a ampla defesa e o contraditório em caso de divergências;</a:t>
            </a:r>
          </a:p>
          <a:p>
            <a:pPr marL="0" indent="0">
              <a:buNone/>
            </a:pPr>
            <a:r>
              <a:rPr lang="pt-BR" sz="1400" dirty="0"/>
              <a:t>VII - homologação final da regularização, convertendo definitivamente as multas suspensas em serviços </a:t>
            </a:r>
            <a:r>
              <a:rPr lang="pt-BR" sz="1400" dirty="0" smtClean="0"/>
              <a:t>de preservação</a:t>
            </a:r>
            <a:r>
              <a:rPr lang="pt-BR" sz="1400" dirty="0"/>
              <a:t>, melhoria e recuperação da qualidade do meio ambiente, regularizando o uso de áreas </a:t>
            </a:r>
            <a:r>
              <a:rPr lang="pt-BR" sz="1400" dirty="0" smtClean="0"/>
              <a:t>rurais consolidadas </a:t>
            </a:r>
            <a:r>
              <a:rPr lang="pt-BR" sz="1400" dirty="0"/>
              <a:t>conforme identificadas no PRA.</a:t>
            </a:r>
          </a:p>
          <a:p>
            <a:pPr marL="0" indent="0">
              <a:buNone/>
            </a:pPr>
            <a:r>
              <a:rPr lang="pt-BR" sz="1400" dirty="0"/>
              <a:t>§1º - Os prazos previstos no cronograma de execução do PRA poderão ser revistos mediante </a:t>
            </a:r>
            <a:r>
              <a:rPr lang="pt-BR" sz="1400" dirty="0" smtClean="0"/>
              <a:t>requerimento motivado </a:t>
            </a:r>
            <a:r>
              <a:rPr lang="pt-BR" sz="1400" dirty="0"/>
              <a:t>do interessado, respeitado o prazo previsto no artigo 9º desta lei.</a:t>
            </a:r>
          </a:p>
          <a:p>
            <a:pPr marL="0" indent="0">
              <a:buNone/>
            </a:pPr>
            <a:r>
              <a:rPr lang="pt-BR" sz="1400" dirty="0"/>
              <a:t>§2º - Será aberto processo administrativo para cada requerimento de inclusão no PRA protocolado, no </a:t>
            </a:r>
            <a:r>
              <a:rPr lang="pt-BR" sz="1400" dirty="0" smtClean="0"/>
              <a:t>qual serão </a:t>
            </a:r>
            <a:r>
              <a:rPr lang="pt-BR" sz="1400" dirty="0"/>
              <a:t>arquivados todos os documentos do PRA, em páginas sequenciais e numeradas, nele sendo </a:t>
            </a:r>
            <a:r>
              <a:rPr lang="pt-BR" sz="1400" dirty="0" smtClean="0"/>
              <a:t>registrados todos </a:t>
            </a:r>
            <a:r>
              <a:rPr lang="pt-BR" sz="1400" dirty="0"/>
              <a:t>os atos da regularização, em especial os mencionados no “caput” deste artigo, com fornecimento </a:t>
            </a:r>
            <a:r>
              <a:rPr lang="pt-BR" sz="1400" dirty="0" smtClean="0"/>
              <a:t>de comprovantes </a:t>
            </a:r>
            <a:r>
              <a:rPr lang="pt-BR" sz="1400" dirty="0"/>
              <a:t>ao interessado.</a:t>
            </a:r>
          </a:p>
        </p:txBody>
      </p:sp>
    </p:spTree>
    <p:extLst>
      <p:ext uri="{BB962C8B-B14F-4D97-AF65-F5344CB8AC3E}">
        <p14:creationId xmlns:p14="http://schemas.microsoft.com/office/powerpoint/2010/main" val="306541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pt-BR" dirty="0" smtClean="0"/>
              <a:t>PRA </a:t>
            </a:r>
            <a:br>
              <a:rPr lang="pt-BR" dirty="0" smtClean="0"/>
            </a:br>
            <a:r>
              <a:rPr lang="pt-BR" sz="1600" b="1" dirty="0" smtClean="0">
                <a:solidFill>
                  <a:schemeClr val="tx1"/>
                </a:solidFill>
                <a:latin typeface="Agency FB" panose="020B0503020202020204" pitchFamily="34" charset="0"/>
              </a:rPr>
              <a:t>Lei Paulista </a:t>
            </a:r>
            <a:r>
              <a:rPr lang="pt-BR" sz="1600" b="1" dirty="0">
                <a:solidFill>
                  <a:schemeClr val="tx1"/>
                </a:solidFill>
                <a:latin typeface="Agency FB" panose="020B0503020202020204" pitchFamily="34" charset="0"/>
              </a:rPr>
              <a:t>LEI Nº 15.684, DE 14 DE JANEIRO DE 2015</a:t>
            </a:r>
            <a:r>
              <a:rPr lang="pt-BR" sz="1600" b="1" dirty="0" smtClean="0">
                <a:solidFill>
                  <a:schemeClr val="tx1"/>
                </a:solidFill>
                <a:latin typeface="Agency FB" panose="020B0503020202020204" pitchFamily="34" charset="0"/>
              </a:rPr>
              <a:t> </a:t>
            </a:r>
            <a:endParaRPr lang="pt-BR" sz="1600" b="1" dirty="0">
              <a:solidFill>
                <a:schemeClr val="tx1"/>
              </a:solidFill>
              <a:latin typeface="Agency FB" panose="020B0503020202020204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1471856"/>
            <a:ext cx="12192000" cy="5386144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pt-BR" sz="2000" b="1" dirty="0"/>
              <a:t>DO PROJETO DE RECOMPOSIÇÃO DE ÁREAS DEGRADADAS E ALTERADAS</a:t>
            </a:r>
          </a:p>
          <a:p>
            <a:r>
              <a:rPr lang="pt-BR" sz="2000" dirty="0"/>
              <a:t>Artigo 7º - O requerimento de inclusão no PRA deverá conter Projeto de Recomposição de </a:t>
            </a:r>
            <a:r>
              <a:rPr lang="pt-BR" sz="2000" dirty="0" smtClean="0"/>
              <a:t>Áreas Degradadas </a:t>
            </a:r>
            <a:r>
              <a:rPr lang="pt-BR" sz="2000" dirty="0"/>
              <a:t>e Alteradas contendo a individualização das áreas rurais consolidadas e das obrigações </a:t>
            </a:r>
            <a:r>
              <a:rPr lang="pt-BR" sz="2000" dirty="0" smtClean="0"/>
              <a:t>de regularização</a:t>
            </a:r>
            <a:r>
              <a:rPr lang="pt-BR" sz="2000" dirty="0"/>
              <a:t>, com a descrição detalhada de seu objeto, o cronograma de execução e de implantação </a:t>
            </a:r>
            <a:r>
              <a:rPr lang="pt-BR" sz="2000" dirty="0" smtClean="0"/>
              <a:t>das obras </a:t>
            </a:r>
            <a:r>
              <a:rPr lang="pt-BR" sz="2000" dirty="0"/>
              <a:t>e serviços exigidos, com metas bianuais a serem atingidas, considerando os parâmetros da Seção </a:t>
            </a:r>
            <a:r>
              <a:rPr lang="pt-BR" sz="2000" dirty="0" smtClean="0"/>
              <a:t>II deste </a:t>
            </a:r>
            <a:r>
              <a:rPr lang="pt-BR" sz="2000" dirty="0"/>
              <a:t>Capítulo.</a:t>
            </a:r>
          </a:p>
          <a:p>
            <a:r>
              <a:rPr lang="pt-BR" sz="2000" dirty="0"/>
              <a:t>Artigo 8º - No prazo de até 12 (doze) meses contados do protocolo do Projeto de Recomposição de </a:t>
            </a:r>
            <a:r>
              <a:rPr lang="pt-BR" sz="2000" dirty="0" smtClean="0"/>
              <a:t>Áreas Degradadas </a:t>
            </a:r>
            <a:r>
              <a:rPr lang="pt-BR" sz="2000" dirty="0"/>
              <a:t>e Alteradas, haverá análise do mesmo para homologação.</a:t>
            </a:r>
          </a:p>
        </p:txBody>
      </p:sp>
    </p:spTree>
    <p:extLst>
      <p:ext uri="{BB962C8B-B14F-4D97-AF65-F5344CB8AC3E}">
        <p14:creationId xmlns:p14="http://schemas.microsoft.com/office/powerpoint/2010/main" val="181214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pt-BR" dirty="0" smtClean="0"/>
              <a:t>PRA </a:t>
            </a:r>
            <a:br>
              <a:rPr lang="pt-BR" dirty="0" smtClean="0"/>
            </a:br>
            <a:r>
              <a:rPr lang="pt-BR" sz="1600" b="1" dirty="0" smtClean="0">
                <a:solidFill>
                  <a:schemeClr val="tx1"/>
                </a:solidFill>
                <a:latin typeface="Agency FB" panose="020B0503020202020204" pitchFamily="34" charset="0"/>
              </a:rPr>
              <a:t>Lei Paulista </a:t>
            </a:r>
            <a:r>
              <a:rPr lang="pt-BR" sz="1600" b="1" dirty="0">
                <a:solidFill>
                  <a:schemeClr val="tx1"/>
                </a:solidFill>
                <a:latin typeface="Agency FB" panose="020B0503020202020204" pitchFamily="34" charset="0"/>
              </a:rPr>
              <a:t>LEI Nº 15.684, DE 14 DE JANEIRO DE 2015</a:t>
            </a:r>
            <a:r>
              <a:rPr lang="pt-BR" sz="1600" b="1" dirty="0" smtClean="0">
                <a:solidFill>
                  <a:schemeClr val="tx1"/>
                </a:solidFill>
                <a:latin typeface="Agency FB" panose="020B0503020202020204" pitchFamily="34" charset="0"/>
              </a:rPr>
              <a:t> </a:t>
            </a:r>
            <a:endParaRPr lang="pt-BR" sz="1600" b="1" dirty="0">
              <a:solidFill>
                <a:schemeClr val="tx1"/>
              </a:solidFill>
              <a:latin typeface="Agency FB" panose="020B0503020202020204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1471856"/>
            <a:ext cx="12192000" cy="5386144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pt-BR" sz="2000" b="1" dirty="0"/>
              <a:t>DA REGULARIZAÇÃO DA ÁREA DE PRESERVAÇÃO PERMANENTE</a:t>
            </a:r>
          </a:p>
          <a:p>
            <a:endParaRPr lang="pt-BR" sz="2000" dirty="0" smtClean="0"/>
          </a:p>
          <a:p>
            <a:r>
              <a:rPr lang="pt-BR" sz="2000" dirty="0" smtClean="0"/>
              <a:t>Artigo </a:t>
            </a:r>
            <a:r>
              <a:rPr lang="pt-BR" sz="2000" dirty="0"/>
              <a:t>14 - A recomposição das Áreas de Preservação Permanente poderá ser feita, isolada ou</a:t>
            </a:r>
          </a:p>
          <a:p>
            <a:r>
              <a:rPr lang="pt-BR" sz="2000" dirty="0"/>
              <a:t>conjuntamente, nos prazos do PRA, pelos seguintes métodos:</a:t>
            </a:r>
          </a:p>
          <a:p>
            <a:r>
              <a:rPr lang="pt-BR" sz="2000" dirty="0"/>
              <a:t>I - condução de regeneração natural de espécies nativas;</a:t>
            </a:r>
          </a:p>
          <a:p>
            <a:r>
              <a:rPr lang="pt-BR" sz="2000" dirty="0"/>
              <a:t>II - plantio de espécies nativas conjugado com a condução da regeneração natural de espécies nativas;</a:t>
            </a:r>
          </a:p>
          <a:p>
            <a:r>
              <a:rPr lang="pt-BR" sz="2000" dirty="0"/>
              <a:t>III - plantio de espécies nativas; ou</a:t>
            </a:r>
          </a:p>
          <a:p>
            <a:r>
              <a:rPr lang="pt-BR" sz="2000" dirty="0"/>
              <a:t>IV - plantio intercalado de espécies lenhosas, perenes ou de ciclo longo, com nativas de ocorrência </a:t>
            </a:r>
            <a:r>
              <a:rPr lang="pt-BR" sz="2000" dirty="0" smtClean="0"/>
              <a:t>regional com </a:t>
            </a:r>
            <a:r>
              <a:rPr lang="pt-BR" sz="2000" dirty="0"/>
              <a:t>exótica, exceto pinus e eucaliptos, em até 50% (cinquenta por cento) da área total a ser recomposta, </a:t>
            </a:r>
            <a:r>
              <a:rPr lang="pt-BR" sz="2000" dirty="0" smtClean="0"/>
              <a:t>no caso </a:t>
            </a:r>
            <a:r>
              <a:rPr lang="pt-BR" sz="2000" dirty="0"/>
              <a:t>das propriedades ou posses rurais a que se refere o </a:t>
            </a:r>
            <a:r>
              <a:rPr lang="pt-BR" sz="2000" b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inciso V do artigo 3º da Lei Federal nº 12.651, de </a:t>
            </a:r>
            <a:r>
              <a:rPr lang="pt-BR" sz="20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25 de </a:t>
            </a:r>
            <a:r>
              <a:rPr lang="pt-BR" sz="2000" b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maio de 2012</a:t>
            </a:r>
            <a:r>
              <a:rPr lang="pt-BR" sz="20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.( até 4 MF)</a:t>
            </a:r>
            <a:endParaRPr lang="pt-BR" sz="20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73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pt-BR" dirty="0"/>
              <a:t>PRA </a:t>
            </a:r>
            <a:br>
              <a:rPr lang="pt-BR" dirty="0"/>
            </a:br>
            <a:r>
              <a:rPr lang="pt-BR" sz="1600" b="1" dirty="0">
                <a:solidFill>
                  <a:schemeClr val="tx1"/>
                </a:solidFill>
                <a:latin typeface="Agency FB" panose="020B0503020202020204" pitchFamily="34" charset="0"/>
              </a:rPr>
              <a:t>Lei Paulista LEI Nº 15.684, DE 14 DE JANEIRO DE 2015 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1471856"/>
            <a:ext cx="12192000" cy="5386144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pt-BR" sz="1800" dirty="0"/>
              <a:t>Artigo 27 - Os proprietários ou possuidores de imóveis rurais que realizaram supressão de vegetação </a:t>
            </a:r>
            <a:r>
              <a:rPr lang="pt-BR" sz="1800" dirty="0" smtClean="0"/>
              <a:t>nativa respeitando </a:t>
            </a:r>
            <a:r>
              <a:rPr lang="pt-BR" sz="1800" dirty="0"/>
              <a:t>os limites impostos pela legislação em vigor à época em que ocorreu a supressão </a:t>
            </a:r>
            <a:r>
              <a:rPr lang="pt-BR" sz="1800" dirty="0" smtClean="0"/>
              <a:t>são dispensados </a:t>
            </a:r>
            <a:r>
              <a:rPr lang="pt-BR" sz="1800" dirty="0"/>
              <a:t>de promover a recomposição, compensação ou regeneração para os percentuais de </a:t>
            </a:r>
            <a:r>
              <a:rPr lang="pt-BR" sz="1800" dirty="0" smtClean="0"/>
              <a:t>Reserva Legal </a:t>
            </a:r>
            <a:r>
              <a:rPr lang="pt-BR" sz="1800" dirty="0"/>
              <a:t>exigidos pela Lei Federal nº 12.651, de 25 de maio de 2012.</a:t>
            </a:r>
          </a:p>
          <a:p>
            <a:r>
              <a:rPr lang="pt-BR" sz="1800" dirty="0"/>
              <a:t>§1º - A dispensa de recomposição, compensação ou regeneração, para os percentuais da Lei Federal </a:t>
            </a:r>
            <a:r>
              <a:rPr lang="pt-BR" sz="1800" dirty="0" smtClean="0"/>
              <a:t>nº 12.651</a:t>
            </a:r>
            <a:r>
              <a:rPr lang="pt-BR" sz="1800" dirty="0"/>
              <a:t>, de 25 de maio de 2012, de que trata o “</a:t>
            </a:r>
            <a:r>
              <a:rPr lang="pt-BR" sz="1800" i="1" dirty="0"/>
              <a:t>caput</a:t>
            </a:r>
            <a:r>
              <a:rPr lang="pt-BR" sz="1800" dirty="0"/>
              <a:t>” deste artigo, deve observar as seguintes leis </a:t>
            </a:r>
            <a:r>
              <a:rPr lang="pt-BR" sz="1800" dirty="0" smtClean="0"/>
              <a:t>e respectivos </a:t>
            </a:r>
            <a:r>
              <a:rPr lang="pt-BR" sz="1800" dirty="0"/>
              <a:t>limites previstos para manutenção de vegetação nativa:</a:t>
            </a:r>
          </a:p>
          <a:p>
            <a:r>
              <a:rPr lang="pt-BR" sz="1800" dirty="0"/>
              <a:t>1 - a partir da vigência do Decreto Federal nº 23.793, de 23 de janeiro de 1934, 25% (vinte e cinco </a:t>
            </a:r>
            <a:r>
              <a:rPr lang="pt-BR" sz="1800" dirty="0" smtClean="0"/>
              <a:t>por cento</a:t>
            </a:r>
            <a:r>
              <a:rPr lang="pt-BR" sz="1800" dirty="0"/>
              <a:t>) das matas existentes, salvo o disposto nos artigos 24, 31 e 52 do mesmo decreto;</a:t>
            </a:r>
          </a:p>
          <a:p>
            <a:r>
              <a:rPr lang="pt-BR" sz="1800" dirty="0"/>
              <a:t>2 - durante a vigência da Lei Federal nº 4.771, de 15 de setembro de 1965, até a vigência da Lei Federal </a:t>
            </a:r>
            <a:r>
              <a:rPr lang="pt-BR" sz="1800" dirty="0" smtClean="0"/>
              <a:t>nº 7.803</a:t>
            </a:r>
            <a:r>
              <a:rPr lang="pt-BR" sz="1800" dirty="0"/>
              <a:t>, de 18 de julho de 1989, 20% (vinte por cento) da área de cada propriedade com cobertura de floresta;</a:t>
            </a:r>
          </a:p>
          <a:p>
            <a:r>
              <a:rPr lang="pt-BR" sz="1800" dirty="0"/>
              <a:t>3 - durante a vigência da Lei Federal nº 4.771, de 15 de setembro de 1965, com as alterações </a:t>
            </a:r>
            <a:r>
              <a:rPr lang="pt-BR" sz="1800" dirty="0" smtClean="0"/>
              <a:t>introduzidas no </a:t>
            </a:r>
            <a:r>
              <a:rPr lang="pt-BR" sz="1800" dirty="0"/>
              <a:t>artigo 16 pela Lei Federal nº 7.803, de 18 de julho de 1989, 20% (vinte por cento) da área de </a:t>
            </a:r>
            <a:r>
              <a:rPr lang="pt-BR" sz="1800" dirty="0" smtClean="0"/>
              <a:t>cada propriedade</a:t>
            </a:r>
            <a:r>
              <a:rPr lang="pt-BR" sz="1800" dirty="0"/>
              <a:t>, para todas as formas de vegetação;</a:t>
            </a:r>
          </a:p>
          <a:p>
            <a:r>
              <a:rPr lang="pt-BR" sz="1800" dirty="0"/>
              <a:t>§2º - A identificação da forma da vegetação e da época de abertura das situações consolidadas poderá </a:t>
            </a:r>
            <a:r>
              <a:rPr lang="pt-BR" sz="1800" dirty="0" smtClean="0"/>
              <a:t>ser provada </a:t>
            </a:r>
            <a:r>
              <a:rPr lang="pt-BR" sz="1800" dirty="0"/>
              <a:t>por documentos tais como a descrição de fatos históricos de ocupação da região, registros </a:t>
            </a:r>
            <a:r>
              <a:rPr lang="pt-BR" sz="1800" dirty="0" smtClean="0"/>
              <a:t>de comercialização</a:t>
            </a:r>
            <a:r>
              <a:rPr lang="pt-BR" sz="1800" dirty="0"/>
              <a:t>, dados agropecuários da atividade, contratos e documentos bancários relativos à produção, </a:t>
            </a:r>
            <a:r>
              <a:rPr lang="pt-BR" sz="1800" dirty="0" smtClean="0"/>
              <a:t>e por </a:t>
            </a:r>
            <a:r>
              <a:rPr lang="pt-BR" sz="1800" dirty="0"/>
              <a:t>todos os outros meios de prova em direito admitidos</a:t>
            </a:r>
            <a:r>
              <a:rPr lang="pt-BR" sz="1800" dirty="0" smtClean="0"/>
              <a:t>.</a:t>
            </a:r>
            <a:endParaRPr lang="pt-BR" sz="1800" dirty="0"/>
          </a:p>
        </p:txBody>
      </p:sp>
    </p:spTree>
    <p:extLst>
      <p:ext uri="{BB962C8B-B14F-4D97-AF65-F5344CB8AC3E}">
        <p14:creationId xmlns:p14="http://schemas.microsoft.com/office/powerpoint/2010/main" val="77189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pt-BR" dirty="0"/>
              <a:t>PRA </a:t>
            </a:r>
            <a:br>
              <a:rPr lang="pt-BR" dirty="0"/>
            </a:br>
            <a:r>
              <a:rPr lang="pt-BR" sz="1600" b="1" dirty="0">
                <a:solidFill>
                  <a:schemeClr val="tx1"/>
                </a:solidFill>
                <a:latin typeface="Agency FB" panose="020B0503020202020204" pitchFamily="34" charset="0"/>
              </a:rPr>
              <a:t>Lei Paulista LEI Nº 15.684, DE 14 DE JANEIRO DE 2015 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1471856"/>
            <a:ext cx="12192000" cy="5386144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pt-BR" sz="1800" dirty="0"/>
              <a:t>Artigo 27 - Os proprietários ou possuidores de imóveis rurais que realizaram supressão de vegetação </a:t>
            </a:r>
            <a:r>
              <a:rPr lang="pt-BR" sz="1800" dirty="0" smtClean="0"/>
              <a:t>nativa respeitando </a:t>
            </a:r>
            <a:r>
              <a:rPr lang="pt-BR" sz="1800" dirty="0"/>
              <a:t>os limites impostos pela legislação em vigor à época em que ocorreu a supressão </a:t>
            </a:r>
            <a:r>
              <a:rPr lang="pt-BR" sz="1800" dirty="0" smtClean="0"/>
              <a:t>são dispensados </a:t>
            </a:r>
            <a:r>
              <a:rPr lang="pt-BR" sz="1800" dirty="0"/>
              <a:t>de promover a recomposição, compensação ou regeneração para os percentuais de </a:t>
            </a:r>
            <a:r>
              <a:rPr lang="pt-BR" sz="1800" dirty="0" smtClean="0"/>
              <a:t>Reserva Legal </a:t>
            </a:r>
            <a:r>
              <a:rPr lang="pt-BR" sz="1800" dirty="0"/>
              <a:t>exigidos pela Lei Federal nº 12.651, de 25 de maio de 2012.</a:t>
            </a:r>
          </a:p>
          <a:p>
            <a:r>
              <a:rPr lang="pt-BR" sz="1800" dirty="0"/>
              <a:t>§1º - A dispensa de recomposição, compensação ou regeneração, para os percentuais da Lei Federal </a:t>
            </a:r>
            <a:r>
              <a:rPr lang="pt-BR" sz="1800" dirty="0" smtClean="0"/>
              <a:t>nº 12.651</a:t>
            </a:r>
            <a:r>
              <a:rPr lang="pt-BR" sz="1800" dirty="0"/>
              <a:t>, de 25 de maio de 2012, de que trata o “</a:t>
            </a:r>
            <a:r>
              <a:rPr lang="pt-BR" sz="1800" i="1" dirty="0"/>
              <a:t>caput</a:t>
            </a:r>
            <a:r>
              <a:rPr lang="pt-BR" sz="1800" dirty="0"/>
              <a:t>” deste artigo, deve observar as seguintes leis </a:t>
            </a:r>
            <a:r>
              <a:rPr lang="pt-BR" sz="1800" dirty="0" smtClean="0"/>
              <a:t>e respectivos </a:t>
            </a:r>
            <a:r>
              <a:rPr lang="pt-BR" sz="1800" dirty="0"/>
              <a:t>limites previstos para manutenção de vegetação nativa:</a:t>
            </a:r>
          </a:p>
          <a:p>
            <a:r>
              <a:rPr lang="pt-BR" sz="1800" dirty="0"/>
              <a:t>1 - a partir da vigência do Decreto Federal nº 23.793, de 23 de janeiro de 1934, 25% (vinte e cinco </a:t>
            </a:r>
            <a:r>
              <a:rPr lang="pt-BR" sz="1800" dirty="0" smtClean="0"/>
              <a:t>por cento</a:t>
            </a:r>
            <a:r>
              <a:rPr lang="pt-BR" sz="1800" dirty="0"/>
              <a:t>) das matas existentes, salvo o disposto nos artigos 24, 31 e 52 do mesmo decreto;</a:t>
            </a:r>
          </a:p>
          <a:p>
            <a:r>
              <a:rPr lang="pt-BR" sz="1800" dirty="0"/>
              <a:t>2 - durante a vigência da Lei Federal nº 4.771, de 15 de setembro de 1965, até a vigência da Lei Federal </a:t>
            </a:r>
            <a:r>
              <a:rPr lang="pt-BR" sz="1800" dirty="0" smtClean="0"/>
              <a:t>nº 7.803</a:t>
            </a:r>
            <a:r>
              <a:rPr lang="pt-BR" sz="1800" dirty="0"/>
              <a:t>, de 18 de julho de 1989, 20% (vinte por cento) da área de cada propriedade com cobertura de floresta;</a:t>
            </a:r>
          </a:p>
          <a:p>
            <a:r>
              <a:rPr lang="pt-BR" sz="1800" dirty="0"/>
              <a:t>3 - durante a vigência da Lei Federal nº 4.771, de 15 de setembro de 1965, com as alterações </a:t>
            </a:r>
            <a:r>
              <a:rPr lang="pt-BR" sz="1800" dirty="0" smtClean="0"/>
              <a:t>introduzidas no </a:t>
            </a:r>
            <a:r>
              <a:rPr lang="pt-BR" sz="1800" dirty="0"/>
              <a:t>artigo 16 pela Lei Federal nº 7.803, de 18 de julho de 1989, 20% (vinte por cento) da área de </a:t>
            </a:r>
            <a:r>
              <a:rPr lang="pt-BR" sz="1800" dirty="0" smtClean="0"/>
              <a:t>cada propriedade</a:t>
            </a:r>
            <a:r>
              <a:rPr lang="pt-BR" sz="1800" dirty="0"/>
              <a:t>, para todas as formas de vegetação;</a:t>
            </a:r>
          </a:p>
          <a:p>
            <a:r>
              <a:rPr lang="pt-BR" sz="1800" dirty="0"/>
              <a:t>§2º - A identificação da forma da vegetação e da época de abertura das situações consolidadas poderá </a:t>
            </a:r>
            <a:r>
              <a:rPr lang="pt-BR" sz="1800" dirty="0" smtClean="0"/>
              <a:t>ser provada </a:t>
            </a:r>
            <a:r>
              <a:rPr lang="pt-BR" sz="1800" dirty="0"/>
              <a:t>por documentos tais como a descrição de fatos históricos de ocupação da região, registros </a:t>
            </a:r>
            <a:r>
              <a:rPr lang="pt-BR" sz="1800" dirty="0" smtClean="0"/>
              <a:t>de comercialização</a:t>
            </a:r>
            <a:r>
              <a:rPr lang="pt-BR" sz="1800" dirty="0"/>
              <a:t>, dados agropecuários da atividade, contratos e documentos bancários relativos à produção, </a:t>
            </a:r>
            <a:r>
              <a:rPr lang="pt-BR" sz="1800" dirty="0" smtClean="0"/>
              <a:t>e por </a:t>
            </a:r>
            <a:r>
              <a:rPr lang="pt-BR" sz="1800" dirty="0"/>
              <a:t>todos os outros meios de prova em direito admitidos</a:t>
            </a:r>
            <a:r>
              <a:rPr lang="pt-BR" sz="1800" dirty="0" smtClean="0"/>
              <a:t>.</a:t>
            </a:r>
            <a:endParaRPr lang="pt-BR" sz="1800" dirty="0"/>
          </a:p>
        </p:txBody>
      </p:sp>
    </p:spTree>
    <p:extLst>
      <p:ext uri="{BB962C8B-B14F-4D97-AF65-F5344CB8AC3E}">
        <p14:creationId xmlns:p14="http://schemas.microsoft.com/office/powerpoint/2010/main" val="331456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pt-BR" dirty="0"/>
              <a:t>PRA </a:t>
            </a:r>
            <a:br>
              <a:rPr lang="pt-BR" dirty="0"/>
            </a:br>
            <a:r>
              <a:rPr lang="pt-BR" sz="1600" b="1" dirty="0" smtClean="0">
                <a:solidFill>
                  <a:schemeClr val="tx1"/>
                </a:solidFill>
                <a:latin typeface="Agency FB" panose="020B0503020202020204" pitchFamily="34" charset="0"/>
              </a:rPr>
              <a:t>Resolução</a:t>
            </a:r>
            <a:endParaRPr lang="pt-BR" sz="1600" b="1" dirty="0">
              <a:solidFill>
                <a:schemeClr val="tx1"/>
              </a:solidFill>
              <a:latin typeface="Agency FB" panose="020B0503020202020204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1471856"/>
            <a:ext cx="12192000" cy="5386144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pt-BR" sz="2400" b="1" dirty="0"/>
              <a:t>Artigo 17 - </a:t>
            </a:r>
            <a:r>
              <a:rPr lang="pt-BR" sz="2400" dirty="0"/>
              <a:t>Os imóveis rurais que </a:t>
            </a:r>
            <a:r>
              <a:rPr lang="pt-BR" sz="2400" b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aderirem</a:t>
            </a:r>
            <a:r>
              <a:rPr lang="pt-BR" sz="2400" dirty="0"/>
              <a:t> ao Programa de Regularização Ambiental </a:t>
            </a:r>
            <a:r>
              <a:rPr lang="pt-BR" sz="2400" dirty="0" smtClean="0"/>
              <a:t>- PRA </a:t>
            </a:r>
            <a:r>
              <a:rPr lang="pt-BR" sz="2400" dirty="0"/>
              <a:t>terão direito à utilização das áreas rurais consolidadas, nos termos previstos </a:t>
            </a:r>
            <a:r>
              <a:rPr lang="pt-BR" sz="2400" dirty="0" smtClean="0"/>
              <a:t>na Lei </a:t>
            </a:r>
            <a:r>
              <a:rPr lang="pt-BR" sz="2400" dirty="0"/>
              <a:t>Federal nº 12.651, de 25 de maio de 2012, de acordo com o Projeto de</a:t>
            </a:r>
          </a:p>
          <a:p>
            <a:r>
              <a:rPr lang="pt-BR" sz="2400" dirty="0"/>
              <a:t>Recomposição de Áreas Degradadas e Alteradas - PRADA homologado pelo </a:t>
            </a:r>
            <a:r>
              <a:rPr lang="pt-BR" sz="2400" dirty="0" smtClean="0"/>
              <a:t>órgão competente</a:t>
            </a:r>
            <a:r>
              <a:rPr lang="pt-BR" sz="2400" dirty="0"/>
              <a:t>, conforme disposto no Decreto Estadual nº 61.792, de 11 de janeiro </a:t>
            </a:r>
            <a:r>
              <a:rPr lang="pt-BR" sz="2400" dirty="0" smtClean="0"/>
              <a:t>de 2016</a:t>
            </a:r>
            <a:r>
              <a:rPr lang="pt-BR" sz="2400" dirty="0"/>
              <a:t>, e no artigo 39 desta Resolução, e demais condições fixadas no Termo </a:t>
            </a:r>
            <a:r>
              <a:rPr lang="pt-BR" sz="2400" dirty="0" smtClean="0"/>
              <a:t>de Compromisso </a:t>
            </a:r>
            <a:r>
              <a:rPr lang="pt-BR" sz="2400" dirty="0"/>
              <a:t>de regularização ambiental.</a:t>
            </a:r>
          </a:p>
          <a:p>
            <a:r>
              <a:rPr lang="pt-BR" sz="2400" b="1" dirty="0"/>
              <a:t>Parágrafo único - </a:t>
            </a:r>
            <a:r>
              <a:rPr lang="pt-BR" sz="2400" dirty="0"/>
              <a:t>O Projeto de Recomposição de Áreas Degradadas e Alteradas </a:t>
            </a:r>
            <a:r>
              <a:rPr lang="pt-BR" sz="2400" dirty="0" smtClean="0"/>
              <a:t>- PRADA</a:t>
            </a:r>
            <a:r>
              <a:rPr lang="pt-BR" sz="2400" dirty="0"/>
              <a:t>, a ser apresentado pelos proprietários ou possuidores rurais por meio </a:t>
            </a:r>
            <a:r>
              <a:rPr lang="pt-BR" sz="2400" dirty="0" smtClean="0"/>
              <a:t>do Sistema </a:t>
            </a:r>
            <a:r>
              <a:rPr lang="pt-BR" sz="2400" dirty="0"/>
              <a:t>de Cadastro Ambiental Rural do Estado de São Paulo - SICAR-SP, e </a:t>
            </a:r>
            <a:r>
              <a:rPr lang="pt-BR" sz="2400" dirty="0" smtClean="0"/>
              <a:t>do Sistema </a:t>
            </a:r>
            <a:r>
              <a:rPr lang="pt-BR" sz="2400" dirty="0"/>
              <a:t>Informatizado de Apoio à Restauração Ecológica - SARE, deverá indicar </a:t>
            </a:r>
            <a:r>
              <a:rPr lang="pt-BR" sz="2400" dirty="0" smtClean="0"/>
              <a:t>as ações </a:t>
            </a:r>
            <a:r>
              <a:rPr lang="pt-BR" sz="2400" dirty="0"/>
              <a:t>necessárias à regularização do imóvel, no âmbito do Programa </a:t>
            </a:r>
            <a:r>
              <a:rPr lang="pt-BR" sz="2400" dirty="0" smtClean="0"/>
              <a:t>de Regularização </a:t>
            </a:r>
            <a:r>
              <a:rPr lang="pt-BR" sz="2400" dirty="0"/>
              <a:t>Ambiental - PRA, em especial as relativas à restauração das áreas </a:t>
            </a:r>
            <a:r>
              <a:rPr lang="pt-BR" sz="2400" dirty="0" smtClean="0"/>
              <a:t>a serem  obrigatoriamente </a:t>
            </a:r>
            <a:r>
              <a:rPr lang="pt-BR" sz="2400" dirty="0"/>
              <a:t>recompostas, contemplando metodologias, cronogramas </a:t>
            </a:r>
            <a:r>
              <a:rPr lang="pt-BR" sz="2400" dirty="0" smtClean="0"/>
              <a:t>e insumos </a:t>
            </a:r>
            <a:r>
              <a:rPr lang="pt-BR" sz="2400" dirty="0"/>
              <a:t>e a forma de instituição da Reserva Legal.</a:t>
            </a:r>
          </a:p>
        </p:txBody>
      </p:sp>
    </p:spTree>
    <p:extLst>
      <p:ext uri="{BB962C8B-B14F-4D97-AF65-F5344CB8AC3E}">
        <p14:creationId xmlns:p14="http://schemas.microsoft.com/office/powerpoint/2010/main" val="38619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865798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pt-BR" dirty="0" smtClean="0"/>
              <a:t>CAR : O que é </a:t>
            </a:r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00" y="953017"/>
            <a:ext cx="7729141" cy="547416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pic>
      <p:sp>
        <p:nvSpPr>
          <p:cNvPr id="7" name="CaixaDeTexto 6"/>
          <p:cNvSpPr txBox="1"/>
          <p:nvPr/>
        </p:nvSpPr>
        <p:spPr>
          <a:xfrm>
            <a:off x="8062546" y="2039819"/>
            <a:ext cx="3789484" cy="461665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sz="1200" dirty="0" smtClean="0">
                <a:hlinkClick r:id="rId3"/>
              </a:rPr>
              <a:t>http://www.sigam.ambiente.sp.gov.br/sigam3/Default.aspx?idPagina=13076</a:t>
            </a:r>
            <a:endParaRPr lang="pt-BR" sz="1200" dirty="0"/>
          </a:p>
        </p:txBody>
      </p:sp>
      <p:sp>
        <p:nvSpPr>
          <p:cNvPr id="8" name="Retângulo 7"/>
          <p:cNvSpPr/>
          <p:nvPr/>
        </p:nvSpPr>
        <p:spPr>
          <a:xfrm>
            <a:off x="8062546" y="3681890"/>
            <a:ext cx="3789484" cy="64633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pt-BR" dirty="0" smtClean="0">
                <a:hlinkClick r:id="rId4"/>
              </a:rPr>
              <a:t>http://www.ambiente.sp.gov.br/sicar/passo-a-passo/</a:t>
            </a:r>
            <a:endParaRPr lang="pt-BR" dirty="0"/>
          </a:p>
        </p:txBody>
      </p:sp>
      <p:sp>
        <p:nvSpPr>
          <p:cNvPr id="9" name="CaixaDeTexto 8"/>
          <p:cNvSpPr txBox="1"/>
          <p:nvPr/>
        </p:nvSpPr>
        <p:spPr>
          <a:xfrm>
            <a:off x="8062546" y="1327499"/>
            <a:ext cx="3789484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dirty="0" smtClean="0"/>
              <a:t>Para acessar o </a:t>
            </a:r>
            <a:r>
              <a:rPr lang="pt-BR" dirty="0" err="1" smtClean="0"/>
              <a:t>SiCAR</a:t>
            </a:r>
            <a:r>
              <a:rPr lang="pt-BR" dirty="0" smtClean="0"/>
              <a:t>-SP</a:t>
            </a:r>
            <a:endParaRPr lang="pt-BR" dirty="0"/>
          </a:p>
        </p:txBody>
      </p:sp>
      <p:sp>
        <p:nvSpPr>
          <p:cNvPr id="10" name="CaixaDeTexto 9"/>
          <p:cNvSpPr txBox="1"/>
          <p:nvPr/>
        </p:nvSpPr>
        <p:spPr>
          <a:xfrm>
            <a:off x="8062547" y="3085345"/>
            <a:ext cx="3789484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dirty="0" smtClean="0"/>
              <a:t>Para acessar Manual do </a:t>
            </a:r>
            <a:r>
              <a:rPr lang="pt-BR" dirty="0" err="1" smtClean="0"/>
              <a:t>SiCAR</a:t>
            </a:r>
            <a:r>
              <a:rPr lang="pt-BR" dirty="0" smtClean="0"/>
              <a:t>-SP</a:t>
            </a:r>
            <a:endParaRPr lang="pt-BR" dirty="0"/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34381" y="4974588"/>
            <a:ext cx="2419418" cy="1068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11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914400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pt-BR" dirty="0" smtClean="0"/>
              <a:t>Onde estamos com o CAR </a:t>
            </a:r>
            <a:endParaRPr lang="pt-BR" dirty="0"/>
          </a:p>
        </p:txBody>
      </p:sp>
      <p:sp>
        <p:nvSpPr>
          <p:cNvPr id="4" name="CaixaDeTexto 3"/>
          <p:cNvSpPr txBox="1"/>
          <p:nvPr/>
        </p:nvSpPr>
        <p:spPr>
          <a:xfrm>
            <a:off x="2448658" y="1190988"/>
            <a:ext cx="3852984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dirty="0" smtClean="0"/>
              <a:t>http://datageo.ambiente.sp.gov.br/</a:t>
            </a:r>
            <a:endParaRPr lang="pt-BR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2"/>
          <a:srcRect t="12176" b="4085"/>
          <a:stretch/>
        </p:blipFill>
        <p:spPr>
          <a:xfrm>
            <a:off x="971550" y="2008357"/>
            <a:ext cx="9948984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62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2166"/>
            <a:ext cx="11868150" cy="667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01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/>
          <a:srcRect l="25940" t="8260" b="5605"/>
          <a:stretch/>
        </p:blipFill>
        <p:spPr>
          <a:xfrm>
            <a:off x="1181100" y="0"/>
            <a:ext cx="10172700" cy="6655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46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pt-BR" dirty="0" smtClean="0"/>
              <a:t>CAR : Instrumento de Regularização</a:t>
            </a:r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8750"/>
            <a:ext cx="11569446" cy="3200400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0" y="4629150"/>
            <a:ext cx="12191999" cy="1323439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sz="4000" dirty="0" smtClean="0"/>
              <a:t>APARECE o PRA – Programa de Regularização Ambiental </a:t>
            </a:r>
          </a:p>
          <a:p>
            <a:pPr algn="ctr"/>
            <a:r>
              <a:rPr lang="pt-BR" sz="4000" dirty="0"/>
              <a:t>O</a:t>
            </a:r>
            <a:r>
              <a:rPr lang="pt-BR" sz="4000" dirty="0" smtClean="0"/>
              <a:t>utro instrumento da lei Florestal</a:t>
            </a:r>
            <a:endParaRPr lang="pt-BR" sz="4000" dirty="0"/>
          </a:p>
        </p:txBody>
      </p:sp>
    </p:spTree>
    <p:extLst>
      <p:ext uri="{BB962C8B-B14F-4D97-AF65-F5344CB8AC3E}">
        <p14:creationId xmlns:p14="http://schemas.microsoft.com/office/powerpoint/2010/main" val="261469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pt-BR" dirty="0" smtClean="0"/>
              <a:t>CAR : Instrumento de Regularização</a:t>
            </a:r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49" y="1135634"/>
            <a:ext cx="5019675" cy="5474716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7324" y="2300287"/>
            <a:ext cx="6800850" cy="2371725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6534150" y="5473124"/>
            <a:ext cx="4591050" cy="107721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sz="3200" dirty="0" smtClean="0"/>
              <a:t>Distribuição fundiária SP</a:t>
            </a:r>
          </a:p>
          <a:p>
            <a:r>
              <a:rPr lang="pt-BR" sz="3200" dirty="0" smtClean="0"/>
              <a:t>Cerca de 280.000 </a:t>
            </a:r>
            <a:r>
              <a:rPr lang="pt-BR" sz="3200" dirty="0" err="1" smtClean="0"/>
              <a:t>imoveis</a:t>
            </a: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49264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168732794"/>
              </p:ext>
            </p:extLst>
          </p:nvPr>
        </p:nvGraphicFramePr>
        <p:xfrm>
          <a:off x="375598" y="247650"/>
          <a:ext cx="11493500" cy="6438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aixaDeTexto 5"/>
          <p:cNvSpPr txBox="1"/>
          <p:nvPr/>
        </p:nvSpPr>
        <p:spPr>
          <a:xfrm>
            <a:off x="8096250" y="4381500"/>
            <a:ext cx="2000250" cy="1200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pic>
        <p:nvPicPr>
          <p:cNvPr id="7" name="Imagem 6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91652" y="1371600"/>
            <a:ext cx="1830696" cy="1043352"/>
          </a:xfrm>
          <a:prstGeom prst="rect">
            <a:avLst/>
          </a:prstGeom>
        </p:spPr>
      </p:pic>
      <p:sp>
        <p:nvSpPr>
          <p:cNvPr id="10" name="Seta para baixo 9"/>
          <p:cNvSpPr/>
          <p:nvPr/>
        </p:nvSpPr>
        <p:spPr>
          <a:xfrm>
            <a:off x="3257550" y="4229100"/>
            <a:ext cx="685800" cy="10858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1962150" y="5553759"/>
            <a:ext cx="3638550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dirty="0" smtClean="0"/>
              <a:t>Necessidade de recomposição – PRA</a:t>
            </a:r>
          </a:p>
          <a:p>
            <a:r>
              <a:rPr lang="pt-BR" dirty="0" smtClean="0"/>
              <a:t>Aprovação Localização da RL </a:t>
            </a:r>
            <a:endParaRPr lang="pt-BR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4419600" y="698198"/>
            <a:ext cx="1702748" cy="4616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sz="2400" dirty="0" smtClean="0"/>
              <a:t>Portal da RL </a:t>
            </a:r>
            <a:endParaRPr lang="pt-BR" sz="2400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10306998" y="1570110"/>
            <a:ext cx="1562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Imóvel Regularizado </a:t>
            </a:r>
            <a:endParaRPr lang="pt-BR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8667750" y="2414952"/>
            <a:ext cx="1162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Análise SMA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09642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4540" y="0"/>
            <a:ext cx="2655277" cy="1593738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651528" cy="1593738"/>
          </a:xfrm>
          <a:prstGeom prst="rect">
            <a:avLst/>
          </a:prstGeom>
        </p:spPr>
      </p:pic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536270"/>
              </p:ext>
            </p:extLst>
          </p:nvPr>
        </p:nvGraphicFramePr>
        <p:xfrm>
          <a:off x="0" y="1618454"/>
          <a:ext cx="10635743" cy="992505"/>
        </p:xfrm>
        <a:graphic>
          <a:graphicData uri="http://schemas.openxmlformats.org/drawingml/2006/table">
            <a:tbl>
              <a:tblPr/>
              <a:tblGrid>
                <a:gridCol w="1623822"/>
                <a:gridCol w="1871345"/>
                <a:gridCol w="1137285"/>
                <a:gridCol w="2003616"/>
                <a:gridCol w="2450275"/>
                <a:gridCol w="1549400"/>
              </a:tblGrid>
              <a:tr h="367665"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1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Area Total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1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Vegetação Natural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1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% de vegtação natural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1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Deficit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1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Município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Número de UPAS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 </a:t>
                      </a:r>
                      <a:r>
                        <a:rPr lang="pt-BR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ha)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pt-BR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ha)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Paranapanema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82472,8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10037,7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795341"/>
              </p:ext>
            </p:extLst>
          </p:nvPr>
        </p:nvGraphicFramePr>
        <p:xfrm>
          <a:off x="4618850" y="2784073"/>
          <a:ext cx="7573150" cy="882723"/>
        </p:xfrm>
        <a:graphic>
          <a:graphicData uri="http://schemas.openxmlformats.org/drawingml/2006/table">
            <a:tbl>
              <a:tblPr/>
              <a:tblGrid>
                <a:gridCol w="1565076"/>
                <a:gridCol w="1129630"/>
                <a:gridCol w="1488029"/>
                <a:gridCol w="1129630"/>
                <a:gridCol w="1488029"/>
                <a:gridCol w="772756"/>
              </a:tblGrid>
              <a:tr h="320787"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1ª Cultura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1ª Área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2ª Cultura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2ª Área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3ª Cultura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3ª Área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85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há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há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562"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Braquiária 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38168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Milho 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6903,5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Pinus 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5721,6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e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5810994"/>
              </p:ext>
            </p:extLst>
          </p:nvPr>
        </p:nvGraphicFramePr>
        <p:xfrm>
          <a:off x="277112" y="4087342"/>
          <a:ext cx="8683476" cy="1943100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944250"/>
                <a:gridCol w="1131248"/>
                <a:gridCol w="864245"/>
                <a:gridCol w="728027"/>
                <a:gridCol w="843915"/>
                <a:gridCol w="959803"/>
                <a:gridCol w="669290"/>
                <a:gridCol w="984909"/>
                <a:gridCol w="1557789"/>
              </a:tblGrid>
              <a:tr h="73055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>
                          <a:effectLst/>
                        </a:rPr>
                        <a:t>Área  das UPAS com mais de </a:t>
                      </a:r>
                      <a:r>
                        <a:rPr lang="pt-BR" sz="1800" u="none" strike="noStrike" dirty="0" smtClean="0">
                          <a:effectLst/>
                        </a:rPr>
                        <a:t>1000 ha</a:t>
                      </a:r>
                      <a:endParaRPr lang="pt-BR" sz="18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UPAS familiares</a:t>
                      </a:r>
                      <a:endParaRPr lang="pt-BR" sz="1800" b="1" i="0" u="none" strike="noStrike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>
                          <a:effectLst/>
                        </a:rPr>
                        <a:t>Módulo Fiscal</a:t>
                      </a:r>
                      <a:endParaRPr lang="pt-BR" sz="18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>
                          <a:effectLst/>
                        </a:rPr>
                        <a:t>Distribuição Fundiária</a:t>
                      </a:r>
                      <a:endParaRPr lang="pt-BR" sz="18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>
                          <a:effectLst/>
                        </a:rPr>
                        <a:t>Estimativa do numero de UPAS  com ate 4 </a:t>
                      </a:r>
                      <a:r>
                        <a:rPr lang="pt-BR" sz="1800" u="none" strike="noStrike" dirty="0" smtClean="0">
                          <a:effectLst/>
                        </a:rPr>
                        <a:t>módulos </a:t>
                      </a:r>
                      <a:endParaRPr lang="pt-BR" sz="18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9812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( há)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no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 smtClean="0">
                          <a:effectLst/>
                        </a:rPr>
                        <a:t>ha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[20,50]</a:t>
                      </a:r>
                      <a:endParaRPr lang="pt-BR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u="none" strike="noStrike">
                          <a:solidFill>
                            <a:srgbClr val="FF0000"/>
                          </a:solidFill>
                          <a:effectLst/>
                        </a:rPr>
                        <a:t>[50,100]</a:t>
                      </a:r>
                      <a:endParaRPr lang="pt-BR" sz="18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[100,200]</a:t>
                      </a:r>
                      <a:endParaRPr lang="pt-BR" sz="1800" b="1" i="0" u="none" strike="noStrike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[200+]</a:t>
                      </a:r>
                      <a:endParaRPr lang="pt-BR" sz="1800" b="1" i="0" u="none" strike="noStrike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>
                          <a:effectLst/>
                        </a:rPr>
                        <a:t> no. </a:t>
                      </a:r>
                      <a:endParaRPr lang="pt-BR" sz="18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%</a:t>
                      </a:r>
                      <a:endParaRPr lang="pt-BR" sz="1800" b="1" i="0" u="none" strike="noStrike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24121,3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658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22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u="none" strike="noStrike">
                          <a:solidFill>
                            <a:srgbClr val="FF0000"/>
                          </a:solidFill>
                          <a:effectLst/>
                        </a:rPr>
                        <a:t>134</a:t>
                      </a:r>
                      <a:endParaRPr lang="pt-BR" sz="18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91</a:t>
                      </a:r>
                      <a:endParaRPr lang="pt-BR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71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96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>
                          <a:effectLst/>
                        </a:rPr>
                        <a:t>559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 smtClean="0">
                          <a:effectLst/>
                        </a:rPr>
                        <a:t>75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graphicFrame>
        <p:nvGraphicFramePr>
          <p:cNvPr id="9" name="Gráfico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9509305"/>
              </p:ext>
            </p:extLst>
          </p:nvPr>
        </p:nvGraphicFramePr>
        <p:xfrm>
          <a:off x="9569354" y="4087342"/>
          <a:ext cx="2622646" cy="17694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CaixaDeTexto 9"/>
          <p:cNvSpPr txBox="1"/>
          <p:nvPr/>
        </p:nvSpPr>
        <p:spPr>
          <a:xfrm>
            <a:off x="2706370" y="554014"/>
            <a:ext cx="1162246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dirty="0" smtClean="0"/>
              <a:t>São Paulo</a:t>
            </a:r>
            <a:endParaRPr lang="pt-BR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8870365" y="6348046"/>
            <a:ext cx="1397977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dirty="0" smtClean="0"/>
              <a:t>LUPA , 2008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00670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1758</TotalTime>
  <Words>2169</Words>
  <Application>Microsoft Office PowerPoint</Application>
  <PresentationFormat>Widescreen</PresentationFormat>
  <Paragraphs>239</Paragraphs>
  <Slides>18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18</vt:i4>
      </vt:variant>
    </vt:vector>
  </HeadingPairs>
  <TitlesOfParts>
    <vt:vector size="23" baseType="lpstr">
      <vt:lpstr>Agency FB</vt:lpstr>
      <vt:lpstr>Arial</vt:lpstr>
      <vt:lpstr>Calibri</vt:lpstr>
      <vt:lpstr>Calibri Light</vt:lpstr>
      <vt:lpstr>Tema do Office</vt:lpstr>
      <vt:lpstr>Apresentação do PowerPoint</vt:lpstr>
      <vt:lpstr>CAR : O que é </vt:lpstr>
      <vt:lpstr>Onde estamos com o CAR </vt:lpstr>
      <vt:lpstr>Apresentação do PowerPoint</vt:lpstr>
      <vt:lpstr>Apresentação do PowerPoint</vt:lpstr>
      <vt:lpstr>CAR : Instrumento de Regularização</vt:lpstr>
      <vt:lpstr>CAR : Instrumento de Regularização</vt:lpstr>
      <vt:lpstr>Apresentação do PowerPoint</vt:lpstr>
      <vt:lpstr>Apresentação do PowerPoint</vt:lpstr>
      <vt:lpstr>Apresentação do PowerPoint</vt:lpstr>
      <vt:lpstr>Apresentação do PowerPoint</vt:lpstr>
      <vt:lpstr>PRA  Lei Paulista LEI Nº 15.684, DE 14 DE JANEIRO DE 2015 </vt:lpstr>
      <vt:lpstr>PRA  Lei Paulista LEI Nº 15.684, DE 14 DE JANEIRO DE 2015 </vt:lpstr>
      <vt:lpstr>PRA  Lei Paulista LEI Nº 15.684, DE 14 DE JANEIRO DE 2015 </vt:lpstr>
      <vt:lpstr>PRA  Lei Paulista LEI Nº 15.684, DE 14 DE JANEIRO DE 2015 </vt:lpstr>
      <vt:lpstr>PRA  Lei Paulista LEI Nº 15.684, DE 14 DE JANEIRO DE 2015 </vt:lpstr>
      <vt:lpstr>PRA  Lei Paulista LEI Nº 15.684, DE 14 DE JANEIRO DE 2015 </vt:lpstr>
      <vt:lpstr>PRA  Resolução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zeze zakia</dc:creator>
  <cp:lastModifiedBy>zeze zakia</cp:lastModifiedBy>
  <cp:revision>28</cp:revision>
  <dcterms:created xsi:type="dcterms:W3CDTF">2016-08-20T11:55:02Z</dcterms:created>
  <dcterms:modified xsi:type="dcterms:W3CDTF">2016-09-07T00:15:06Z</dcterms:modified>
</cp:coreProperties>
</file>