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rts/chart1.xml" ContentType="application/vnd.openxmlformats-officedocument.drawingml.chart+xml"/>
  <Override PartName="/ppt/drawings/drawing1.xml" ContentType="application/vnd.openxmlformats-officedocument.drawingml.chartshapes+xml"/>
  <Override PartName="/ppt/notesSlides/notesSlide5.xml" ContentType="application/vnd.openxmlformats-officedocument.presentationml.notesSlide+xml"/>
  <Override PartName="/ppt/charts/chart2.xml" ContentType="application/vnd.openxmlformats-officedocument.drawingml.chart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notesSlides/notesSlide12.xml" ContentType="application/vnd.openxmlformats-officedocument.presentationml.notesSlide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notesSlides/notesSlide13.xml" ContentType="application/vnd.openxmlformats-officedocument.presentationml.notesSlide+xml"/>
  <Override PartName="/ppt/charts/chart7.xml" ContentType="application/vnd.openxmlformats-officedocument.drawingml.chart+xml"/>
  <Override PartName="/ppt/charts/chart8.xml" ContentType="application/vnd.openxmlformats-officedocument.drawingml.chart+xml"/>
  <Override PartName="/ppt/notesSlides/notesSlide14.xml" ContentType="application/vnd.openxmlformats-officedocument.presentationml.notesSlide+xml"/>
  <Override PartName="/ppt/charts/chart9.xml" ContentType="application/vnd.openxmlformats-officedocument.drawingml.chart+xml"/>
  <Override PartName="/ppt/charts/chart10.xml" ContentType="application/vnd.openxmlformats-officedocument.drawingml.chart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2"/>
  </p:notesMasterIdLst>
  <p:handoutMasterIdLst>
    <p:handoutMasterId r:id="rId43"/>
  </p:handoutMasterIdLst>
  <p:sldIdLst>
    <p:sldId id="652" r:id="rId2"/>
    <p:sldId id="295" r:id="rId3"/>
    <p:sldId id="653" r:id="rId4"/>
    <p:sldId id="693" r:id="rId5"/>
    <p:sldId id="673" r:id="rId6"/>
    <p:sldId id="674" r:id="rId7"/>
    <p:sldId id="493" r:id="rId8"/>
    <p:sldId id="654" r:id="rId9"/>
    <p:sldId id="615" r:id="rId10"/>
    <p:sldId id="616" r:id="rId11"/>
    <p:sldId id="617" r:id="rId12"/>
    <p:sldId id="649" r:id="rId13"/>
    <p:sldId id="706" r:id="rId14"/>
    <p:sldId id="648" r:id="rId15"/>
    <p:sldId id="694" r:id="rId16"/>
    <p:sldId id="656" r:id="rId17"/>
    <p:sldId id="705" r:id="rId18"/>
    <p:sldId id="626" r:id="rId19"/>
    <p:sldId id="627" r:id="rId20"/>
    <p:sldId id="628" r:id="rId21"/>
    <p:sldId id="629" r:id="rId22"/>
    <p:sldId id="630" r:id="rId23"/>
    <p:sldId id="669" r:id="rId24"/>
    <p:sldId id="691" r:id="rId25"/>
    <p:sldId id="692" r:id="rId26"/>
    <p:sldId id="690" r:id="rId27"/>
    <p:sldId id="658" r:id="rId28"/>
    <p:sldId id="682" r:id="rId29"/>
    <p:sldId id="683" r:id="rId30"/>
    <p:sldId id="684" r:id="rId31"/>
    <p:sldId id="685" r:id="rId32"/>
    <p:sldId id="686" r:id="rId33"/>
    <p:sldId id="688" r:id="rId34"/>
    <p:sldId id="687" r:id="rId35"/>
    <p:sldId id="695" r:id="rId36"/>
    <p:sldId id="702" r:id="rId37"/>
    <p:sldId id="704" r:id="rId38"/>
    <p:sldId id="659" r:id="rId39"/>
    <p:sldId id="644" r:id="rId40"/>
    <p:sldId id="645" r:id="rId41"/>
  </p:sldIdLst>
  <p:sldSz cx="9144000" cy="6858000" type="screen4x3"/>
  <p:notesSz cx="7010400" cy="92964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CC"/>
    <a:srgbClr val="284E36"/>
    <a:srgbClr val="00A249"/>
    <a:srgbClr val="FABE00"/>
    <a:srgbClr val="00FF00"/>
    <a:srgbClr val="AFA88F"/>
    <a:srgbClr val="B3A979"/>
    <a:srgbClr val="D1BBAB"/>
    <a:srgbClr val="D0CBAC"/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édio 2 - Ênfas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620"/>
    <p:restoredTop sz="96403" autoAdjust="0"/>
  </p:normalViewPr>
  <p:slideViewPr>
    <p:cSldViewPr>
      <p:cViewPr>
        <p:scale>
          <a:sx n="80" d="100"/>
          <a:sy n="80" d="100"/>
        </p:scale>
        <p:origin x="-1584" y="-19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66" d="100"/>
          <a:sy n="66" d="100"/>
        </p:scale>
        <p:origin x="-3258" y="-96"/>
      </p:cViewPr>
      <p:guideLst>
        <p:guide orient="horz" pos="2928"/>
        <p:guide pos="2208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notesMaster" Target="notesMasters/notesMaster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handoutMaster" Target="handoutMasters/handoutMaster1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oleObject" Target="file:///\\9j2004\PROD1\GV-AGRO\GVAgro_Dados\PALESTRAS\!Palestras_RR\Dados%20Palestras\AGRO-GRAOS%20-%20Produ&#231;&#227;o%20Brasileira%20de%20Gr&#227;os.xlsx" TargetMode="External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oleObject" Target="file:///\\9j2004\PROD1\GV-AGRO\GVAgro_Dados\PALESTRAS\Proje&#231;&#245;es%20MAPA%20-%202015.xlsx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\\9j2004\PROD1\GV-AGRO\GVAgro_Dados\PALESTRAS\!Palestras_RR\Dados%20Palestras\AGRO-CARNES%20-%20Produ&#231;&#227;o%20Brasileira%20de%20Carnes.xlsx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file:///\\9j2004\PROD1\GV-AGRO\GVAgro_Dados\PALESTRAS\!Palestras_RR\Dados%20Palestras\AGRO-Exporta&#231;&#245;es%20-Desempenho%20do%20Com&#233;rcio%20Exterior%20Brasileiro%20-%202015.xlsx" TargetMode="Externa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oleObject" Target="file:///\\9j2004\PROD1\GV-AGRO\GVAgro_Dados\PALESTRAS\!Palestras_RR\Dados%20Palestras\AGRO-Exporta&#231;&#245;es%20-Desempenho%20do%20Com&#233;rcio%20Exterior%20Brasileiro%20-%202015.xlsx" TargetMode="External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oleObject" Target="file:///\\9j2004\PROD1\GV-AGRO\GVAgro_Dados\PALESTRAS\!Palestras_RR\Dados%20Palestras\AGRO-Exporta&#231;&#245;es%20Brasileiras%20do%20Agro%20-%20Produtos%20e%20Destinos%202005-15.xlsx" TargetMode="External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oleObject" Target="file:///\\9j2004\PROD1\GV-AGRO\GVAgro_Dados\PALESTRAS\!Palestras_RR\Dados%20Palestras\AGRO-Exporta&#231;&#245;es%20Brasileiras%20do%20Agro%20-%20Produtos%20e%20Destinos%202005-15.xlsx" TargetMode="External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oleObject" Target="file:///\\9j2004\PROD1\GV-AGRO\GVAgro_Dados\PALESTRAS\!Palestras_RR\Dados%20Palestras\AGRO-Exporta&#231;&#245;es%20Brasileiras%20do%20Agro%20-%20Produtos%20e%20Destinos%202005-15.xlsx" TargetMode="External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oleObject" Target="file:///\\9j2004\PROD1\GV-AGRO\GVAgro_Dados\PALESTRAS\!Palestras_RR\Dados%20Palestras\AGRO-Exporta&#231;&#245;es%20Brasileiras%20do%20Agro%20-%20Produtos%20e%20Destinos%202005-15.xlsx" TargetMode="External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oleObject" Target="file:///\\9j2004\PROD1\GV-AGRO\GVAgro_Dados\PALESTRAS\Proje&#231;&#245;es%20MAPA%20-%202015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pt-B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3.2937918487051562E-2"/>
          <c:y val="1.8157490567865187E-2"/>
          <c:w val="0.91003593903277658"/>
          <c:h val="0.82170245499144945"/>
        </c:manualLayout>
      </c:layout>
      <c:areaChart>
        <c:grouping val="stacked"/>
        <c:varyColors val="0"/>
        <c:ser>
          <c:idx val="0"/>
          <c:order val="0"/>
          <c:spPr>
            <a:solidFill>
              <a:schemeClr val="tx2">
                <a:lumMod val="50000"/>
              </a:schemeClr>
            </a:solidFill>
            <a:ln w="3175">
              <a:solidFill>
                <a:schemeClr val="tx2">
                  <a:lumMod val="5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/>
          </c:spPr>
          <c:dPt>
            <c:idx val="23"/>
            <c:bubble3D val="0"/>
            <c:spPr>
              <a:solidFill>
                <a:schemeClr val="tx2">
                  <a:lumMod val="50000"/>
                </a:schemeClr>
              </a:solidFill>
              <a:ln w="12700">
                <a:solidFill>
                  <a:schemeClr val="tx2">
                    <a:lumMod val="50000"/>
                  </a:schemeClr>
                </a:solidFill>
                <a:prstDash val="solid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threePt" dir="t"/>
              </a:scene3d>
              <a:sp3d/>
            </c:spPr>
          </c:dPt>
          <c:dPt>
            <c:idx val="24"/>
            <c:bubble3D val="0"/>
          </c:dPt>
          <c:dLbls>
            <c:dLbl>
              <c:idx val="0"/>
              <c:layout>
                <c:manualLayout>
                  <c:x val="1.1205372631767321E-2"/>
                  <c:y val="-1.8881104550092856E-2"/>
                </c:manualLayout>
              </c:layout>
              <c:numFmt formatCode="#,##0" sourceLinked="0"/>
              <c:spPr/>
              <c:txPr>
                <a:bodyPr/>
                <a:lstStyle/>
                <a:p>
                  <a:pPr>
                    <a:defRPr sz="1400" b="1">
                      <a:solidFill>
                        <a:schemeClr val="bg1"/>
                      </a:solidFill>
                    </a:defRPr>
                  </a:pPr>
                  <a:endParaRPr lang="pt-BR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4"/>
              <c:layout>
                <c:manualLayout>
                  <c:x val="-1.3555966816018054E-2"/>
                  <c:y val="-4.3367145033679708E-2"/>
                </c:manualLayout>
              </c:layout>
              <c:numFmt formatCode="#,##0" sourceLinked="0"/>
              <c:spPr/>
              <c:txPr>
                <a:bodyPr/>
                <a:lstStyle/>
                <a:p>
                  <a:pPr>
                    <a:defRPr sz="1400" b="1">
                      <a:solidFill>
                        <a:schemeClr val="bg1"/>
                      </a:solidFill>
                    </a:defRPr>
                  </a:pPr>
                  <a:endParaRPr lang="pt-BR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5"/>
              <c:layout>
                <c:manualLayout>
                  <c:x val="-1.8652460819946814E-2"/>
                  <c:y val="-5.484254733967827E-2"/>
                </c:manualLayout>
              </c:layout>
              <c:numFmt formatCode="#,##0" sourceLinked="0"/>
              <c:spPr/>
              <c:txPr>
                <a:bodyPr/>
                <a:lstStyle/>
                <a:p>
                  <a:pPr>
                    <a:defRPr sz="1400" b="1">
                      <a:solidFill>
                        <a:schemeClr val="bg1"/>
                      </a:solidFill>
                    </a:defRPr>
                  </a:pPr>
                  <a:endParaRPr lang="pt-BR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numFmt formatCode="#,##0" sourceLinked="0"/>
            <c:txPr>
              <a:bodyPr/>
              <a:lstStyle/>
              <a:p>
                <a:pPr>
                  <a:defRPr sz="1400" b="1">
                    <a:solidFill>
                      <a:schemeClr val="tx2"/>
                    </a:solidFill>
                  </a:defRPr>
                </a:pPr>
                <a:endParaRPr lang="pt-BR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</c:dLbls>
          <c:cat>
            <c:strRef>
              <c:f>'GRÃOS (15-16)'!$B$30:$B$55</c:f>
              <c:strCache>
                <c:ptCount val="26"/>
                <c:pt idx="0">
                  <c:v>90/91</c:v>
                </c:pt>
                <c:pt idx="1">
                  <c:v>91/92</c:v>
                </c:pt>
                <c:pt idx="2">
                  <c:v>92/93</c:v>
                </c:pt>
                <c:pt idx="3">
                  <c:v>93/94</c:v>
                </c:pt>
                <c:pt idx="4">
                  <c:v>94/95</c:v>
                </c:pt>
                <c:pt idx="5">
                  <c:v>95/96</c:v>
                </c:pt>
                <c:pt idx="6">
                  <c:v>96/97</c:v>
                </c:pt>
                <c:pt idx="7">
                  <c:v>97/98</c:v>
                </c:pt>
                <c:pt idx="8">
                  <c:v>98/99</c:v>
                </c:pt>
                <c:pt idx="9">
                  <c:v>99/00</c:v>
                </c:pt>
                <c:pt idx="10">
                  <c:v>00/01</c:v>
                </c:pt>
                <c:pt idx="11">
                  <c:v>01/02</c:v>
                </c:pt>
                <c:pt idx="12">
                  <c:v>02/03</c:v>
                </c:pt>
                <c:pt idx="13">
                  <c:v>03/04</c:v>
                </c:pt>
                <c:pt idx="14">
                  <c:v>04/05</c:v>
                </c:pt>
                <c:pt idx="15">
                  <c:v>05/06</c:v>
                </c:pt>
                <c:pt idx="16">
                  <c:v>06/07</c:v>
                </c:pt>
                <c:pt idx="17">
                  <c:v>07/08</c:v>
                </c:pt>
                <c:pt idx="18">
                  <c:v>08/09</c:v>
                </c:pt>
                <c:pt idx="19">
                  <c:v>09/10</c:v>
                </c:pt>
                <c:pt idx="20">
                  <c:v>10/11</c:v>
                </c:pt>
                <c:pt idx="21">
                  <c:v>11/12</c:v>
                </c:pt>
                <c:pt idx="22">
                  <c:v>12/13</c:v>
                </c:pt>
                <c:pt idx="23">
                  <c:v>13/14</c:v>
                </c:pt>
                <c:pt idx="24">
                  <c:v>14/15</c:v>
                </c:pt>
                <c:pt idx="25">
                  <c:v>15/16*</c:v>
                </c:pt>
              </c:strCache>
            </c:strRef>
          </c:cat>
          <c:val>
            <c:numRef>
              <c:f>'GRÃOS (15-16)'!$C$30:$C$56</c:f>
              <c:numCache>
                <c:formatCode>#,##0</c:formatCode>
                <c:ptCount val="26"/>
                <c:pt idx="0">
                  <c:v>37.893699999999995</c:v>
                </c:pt>
                <c:pt idx="1">
                  <c:v>38.4923</c:v>
                </c:pt>
                <c:pt idx="2">
                  <c:v>35.621300000000005</c:v>
                </c:pt>
                <c:pt idx="3">
                  <c:v>39.094000000000001</c:v>
                </c:pt>
                <c:pt idx="4">
                  <c:v>38.538899999999998</c:v>
                </c:pt>
                <c:pt idx="5">
                  <c:v>36.9709</c:v>
                </c:pt>
                <c:pt idx="6">
                  <c:v>36.574800000000003</c:v>
                </c:pt>
                <c:pt idx="7">
                  <c:v>35.000800000000005</c:v>
                </c:pt>
                <c:pt idx="8">
                  <c:v>36.8962</c:v>
                </c:pt>
                <c:pt idx="9">
                  <c:v>37.824300000000001</c:v>
                </c:pt>
                <c:pt idx="10">
                  <c:v>37.847300000000004</c:v>
                </c:pt>
                <c:pt idx="11">
                  <c:v>40.234999999999999</c:v>
                </c:pt>
                <c:pt idx="12">
                  <c:v>43.946800000000003</c:v>
                </c:pt>
                <c:pt idx="13">
                  <c:v>47.422499999999999</c:v>
                </c:pt>
                <c:pt idx="14">
                  <c:v>49.068199999999997</c:v>
                </c:pt>
                <c:pt idx="15">
                  <c:v>47.867623999999999</c:v>
                </c:pt>
                <c:pt idx="16">
                  <c:v>46.212599499999989</c:v>
                </c:pt>
                <c:pt idx="17">
                  <c:v>47.411199999999994</c:v>
                </c:pt>
                <c:pt idx="18">
                  <c:v>47.674399999999999</c:v>
                </c:pt>
                <c:pt idx="19">
                  <c:v>47.415699999999994</c:v>
                </c:pt>
                <c:pt idx="20">
                  <c:v>49.918999999999997</c:v>
                </c:pt>
                <c:pt idx="21">
                  <c:v>50.884999999999998</c:v>
                </c:pt>
                <c:pt idx="22">
                  <c:v>53.264000000000003</c:v>
                </c:pt>
                <c:pt idx="23" formatCode="#,##0.0">
                  <c:v>56.988</c:v>
                </c:pt>
                <c:pt idx="24" formatCode="#,##0.0">
                  <c:v>57.941000000000003</c:v>
                </c:pt>
                <c:pt idx="25" formatCode="#,##0.0">
                  <c:v>58.146000000000001</c:v>
                </c:pt>
              </c:numCache>
            </c:numRef>
          </c:val>
        </c:ser>
        <c:ser>
          <c:idx val="1"/>
          <c:order val="1"/>
          <c:spPr>
            <a:solidFill>
              <a:srgbClr val="0070C0"/>
            </a:solidFill>
            <a:ln w="38100" cap="rnd">
              <a:solidFill>
                <a:schemeClr val="bg1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c:spPr>
          <c:dPt>
            <c:idx val="23"/>
            <c:bubble3D val="0"/>
            <c:spPr>
              <a:solidFill>
                <a:srgbClr val="0070C0"/>
              </a:solidFill>
              <a:ln w="38100" cap="rnd">
                <a:solidFill>
                  <a:schemeClr val="bg1"/>
                </a:solidFill>
                <a:prstDash val="solid"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c:spPr>
          </c:dPt>
          <c:dPt>
            <c:idx val="24"/>
            <c:bubble3D val="0"/>
            <c:spPr>
              <a:solidFill>
                <a:srgbClr val="0070C0"/>
              </a:solidFill>
              <a:ln w="38100" cap="rnd">
                <a:solidFill>
                  <a:schemeClr val="bg1"/>
                </a:solidFill>
                <a:prstDash val="solid"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c:spPr>
          </c:dPt>
          <c:dPt>
            <c:idx val="25"/>
            <c:bubble3D val="0"/>
            <c:spPr>
              <a:solidFill>
                <a:srgbClr val="0070C0"/>
              </a:solidFill>
              <a:ln w="38100" cap="rnd">
                <a:solidFill>
                  <a:schemeClr val="bg1"/>
                </a:solidFill>
                <a:prstDash val="sysDash"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c:spPr>
          </c:dPt>
          <c:dLbls>
            <c:dLbl>
              <c:idx val="0"/>
              <c:layout>
                <c:manualLayout>
                  <c:x val="9.7977953491766648E-3"/>
                  <c:y val="-0.11686042320923304"/>
                </c:manualLayout>
              </c:layout>
              <c:spPr/>
              <c:txPr>
                <a:bodyPr/>
                <a:lstStyle/>
                <a:p>
                  <a:pPr>
                    <a:defRPr sz="1400" b="1">
                      <a:solidFill>
                        <a:srgbClr val="0070C0"/>
                      </a:solidFill>
                    </a:defRPr>
                  </a:pPr>
                  <a:endParaRPr lang="pt-BR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4"/>
              <c:layout>
                <c:manualLayout>
                  <c:x val="-1.4848646747585884E-2"/>
                  <c:y val="-0.30615217950493678"/>
                </c:manualLayout>
              </c:layout>
              <c:spPr/>
              <c:txPr>
                <a:bodyPr/>
                <a:lstStyle/>
                <a:p>
                  <a:pPr>
                    <a:defRPr sz="1400" b="1">
                      <a:solidFill>
                        <a:srgbClr val="0070C0"/>
                      </a:solidFill>
                    </a:defRPr>
                  </a:pPr>
                  <a:endParaRPr lang="pt-BR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5"/>
              <c:layout>
                <c:manualLayout>
                  <c:x val="1.2913242106117025E-2"/>
                  <c:y val="-0.27904793469258538"/>
                </c:manualLayout>
              </c:layout>
              <c:tx>
                <c:rich>
                  <a:bodyPr/>
                  <a:lstStyle/>
                  <a:p>
                    <a:pPr>
                      <a:defRPr sz="1400" b="1">
                        <a:solidFill>
                          <a:srgbClr val="0070C0"/>
                        </a:solidFill>
                      </a:defRPr>
                    </a:pPr>
                    <a:r>
                      <a:rPr lang="en-US" dirty="0" smtClean="0">
                        <a:solidFill>
                          <a:srgbClr val="0070C0"/>
                        </a:solidFill>
                      </a:rPr>
                      <a:t>188.1</a:t>
                    </a:r>
                    <a:endParaRPr lang="en-US" dirty="0">
                      <a:solidFill>
                        <a:srgbClr val="0070C0"/>
                      </a:solidFill>
                    </a:endParaRPr>
                  </a:p>
                </c:rich>
              </c:tx>
              <c:spPr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400" b="1">
                    <a:solidFill>
                      <a:schemeClr val="bg1"/>
                    </a:solidFill>
                  </a:defRPr>
                </a:pPr>
                <a:endParaRPr lang="pt-BR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</c:dLbls>
          <c:cat>
            <c:strRef>
              <c:f>'GRÃOS (15-16)'!$B$30:$B$55</c:f>
              <c:strCache>
                <c:ptCount val="26"/>
                <c:pt idx="0">
                  <c:v>90/91</c:v>
                </c:pt>
                <c:pt idx="1">
                  <c:v>91/92</c:v>
                </c:pt>
                <c:pt idx="2">
                  <c:v>92/93</c:v>
                </c:pt>
                <c:pt idx="3">
                  <c:v>93/94</c:v>
                </c:pt>
                <c:pt idx="4">
                  <c:v>94/95</c:v>
                </c:pt>
                <c:pt idx="5">
                  <c:v>95/96</c:v>
                </c:pt>
                <c:pt idx="6">
                  <c:v>96/97</c:v>
                </c:pt>
                <c:pt idx="7">
                  <c:v>97/98</c:v>
                </c:pt>
                <c:pt idx="8">
                  <c:v>98/99</c:v>
                </c:pt>
                <c:pt idx="9">
                  <c:v>99/00</c:v>
                </c:pt>
                <c:pt idx="10">
                  <c:v>00/01</c:v>
                </c:pt>
                <c:pt idx="11">
                  <c:v>01/02</c:v>
                </c:pt>
                <c:pt idx="12">
                  <c:v>02/03</c:v>
                </c:pt>
                <c:pt idx="13">
                  <c:v>03/04</c:v>
                </c:pt>
                <c:pt idx="14">
                  <c:v>04/05</c:v>
                </c:pt>
                <c:pt idx="15">
                  <c:v>05/06</c:v>
                </c:pt>
                <c:pt idx="16">
                  <c:v>06/07</c:v>
                </c:pt>
                <c:pt idx="17">
                  <c:v>07/08</c:v>
                </c:pt>
                <c:pt idx="18">
                  <c:v>08/09</c:v>
                </c:pt>
                <c:pt idx="19">
                  <c:v>09/10</c:v>
                </c:pt>
                <c:pt idx="20">
                  <c:v>10/11</c:v>
                </c:pt>
                <c:pt idx="21">
                  <c:v>11/12</c:v>
                </c:pt>
                <c:pt idx="22">
                  <c:v>12/13</c:v>
                </c:pt>
                <c:pt idx="23">
                  <c:v>13/14</c:v>
                </c:pt>
                <c:pt idx="24">
                  <c:v>14/15</c:v>
                </c:pt>
                <c:pt idx="25">
                  <c:v>15/16*</c:v>
                </c:pt>
              </c:strCache>
            </c:strRef>
          </c:cat>
          <c:val>
            <c:numRef>
              <c:f>'GRÃOS (15-16)'!$D$30:$D$55</c:f>
              <c:numCache>
                <c:formatCode>#,##0</c:formatCode>
                <c:ptCount val="26"/>
                <c:pt idx="0">
                  <c:v>57.8996</c:v>
                </c:pt>
                <c:pt idx="1">
                  <c:v>68.400100000000009</c:v>
                </c:pt>
                <c:pt idx="2">
                  <c:v>68.253199999999993</c:v>
                </c:pt>
                <c:pt idx="3">
                  <c:v>76.034999999999997</c:v>
                </c:pt>
                <c:pt idx="4">
                  <c:v>81.064899999999994</c:v>
                </c:pt>
                <c:pt idx="5">
                  <c:v>73.564700000000002</c:v>
                </c:pt>
                <c:pt idx="6">
                  <c:v>78.426699999999997</c:v>
                </c:pt>
                <c:pt idx="7">
                  <c:v>76.558703999999977</c:v>
                </c:pt>
                <c:pt idx="8">
                  <c:v>82.437887500000016</c:v>
                </c:pt>
                <c:pt idx="9">
                  <c:v>83.029930999999991</c:v>
                </c:pt>
                <c:pt idx="10">
                  <c:v>100.26687700000001</c:v>
                </c:pt>
                <c:pt idx="11">
                  <c:v>96.799000000000007</c:v>
                </c:pt>
                <c:pt idx="12">
                  <c:v>123.16800000000001</c:v>
                </c:pt>
                <c:pt idx="13">
                  <c:v>119.1142</c:v>
                </c:pt>
                <c:pt idx="14">
                  <c:v>114.69499999999999</c:v>
                </c:pt>
                <c:pt idx="15">
                  <c:v>122.53078278100001</c:v>
                </c:pt>
                <c:pt idx="16">
                  <c:v>131.75060000000002</c:v>
                </c:pt>
                <c:pt idx="17">
                  <c:v>144.13730000000001</c:v>
                </c:pt>
                <c:pt idx="18">
                  <c:v>135.1345</c:v>
                </c:pt>
                <c:pt idx="19">
                  <c:v>149.25489999999999</c:v>
                </c:pt>
                <c:pt idx="20">
                  <c:v>162.9</c:v>
                </c:pt>
                <c:pt idx="21">
                  <c:v>166.1721</c:v>
                </c:pt>
                <c:pt idx="22">
                  <c:v>186.81800000000001</c:v>
                </c:pt>
                <c:pt idx="23" formatCode="#,##0.0">
                  <c:v>193.62200000000001</c:v>
                </c:pt>
                <c:pt idx="24" formatCode="#,##0.0">
                  <c:v>207.66300000000001</c:v>
                </c:pt>
                <c:pt idx="25" formatCode="#,##0.0">
                  <c:v>189.27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97817856"/>
        <c:axId val="197819392"/>
      </c:areaChart>
      <c:catAx>
        <c:axId val="197817856"/>
        <c:scaling>
          <c:orientation val="minMax"/>
        </c:scaling>
        <c:delete val="0"/>
        <c:axPos val="b"/>
        <c:numFmt formatCode="@" sourceLinked="1"/>
        <c:majorTickMark val="out"/>
        <c:minorTickMark val="none"/>
        <c:tickLblPos val="nextTo"/>
        <c:txPr>
          <a:bodyPr rot="-5400000" vert="horz"/>
          <a:lstStyle/>
          <a:p>
            <a:pPr>
              <a:defRPr sz="1200" b="0"/>
            </a:pPr>
            <a:endParaRPr lang="pt-BR"/>
          </a:p>
        </c:txPr>
        <c:crossAx val="197819392"/>
        <c:crosses val="autoZero"/>
        <c:auto val="1"/>
        <c:lblAlgn val="ctr"/>
        <c:lblOffset val="100"/>
        <c:noMultiLvlLbl val="0"/>
      </c:catAx>
      <c:valAx>
        <c:axId val="197819392"/>
        <c:scaling>
          <c:orientation val="minMax"/>
        </c:scaling>
        <c:delete val="1"/>
        <c:axPos val="l"/>
        <c:numFmt formatCode="#,##0" sourceLinked="1"/>
        <c:majorTickMark val="out"/>
        <c:minorTickMark val="none"/>
        <c:tickLblPos val="none"/>
        <c:crossAx val="197817856"/>
        <c:crosses val="autoZero"/>
        <c:crossBetween val="midCat"/>
      </c:valAx>
      <c:spPr>
        <a:noFill/>
        <a:ln w="25400">
          <a:noFill/>
        </a:ln>
      </c:spPr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>
          <a:solidFill>
            <a:sysClr val="windowText" lastClr="000000"/>
          </a:solidFill>
          <a:latin typeface="Arial" panose="020B0604020202020204" pitchFamily="34" charset="0"/>
          <a:cs typeface="Arial" panose="020B0604020202020204" pitchFamily="34" charset="0"/>
        </a:defRPr>
      </a:pPr>
      <a:endParaRPr lang="pt-BR"/>
    </a:p>
  </c:txPr>
  <c:externalData r:id="rId1">
    <c:autoUpdate val="0"/>
  </c:externalData>
  <c:userShapes r:id="rId2"/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pt-B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14925952671925341"/>
          <c:y val="2.1501146337275658E-2"/>
          <c:w val="0.84558234270266264"/>
          <c:h val="0.62743962792013008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'2015_16'!$B$21</c:f>
              <c:strCache>
                <c:ptCount val="1"/>
                <c:pt idx="0">
                  <c:v>Produção</c:v>
                </c:pt>
              </c:strCache>
            </c:strRef>
          </c:tx>
          <c:invertIfNegative val="0"/>
          <c:cat>
            <c:strRef>
              <c:f>'2015_16'!$A$22:$A$37</c:f>
              <c:strCache>
                <c:ptCount val="16"/>
                <c:pt idx="0">
                  <c:v>Algodão em pluma</c:v>
                </c:pt>
                <c:pt idx="1">
                  <c:v>Milho</c:v>
                </c:pt>
                <c:pt idx="2">
                  <c:v>Leite</c:v>
                </c:pt>
                <c:pt idx="3">
                  <c:v>Carne de frango</c:v>
                </c:pt>
                <c:pt idx="4">
                  <c:v>Carne suína</c:v>
                </c:pt>
                <c:pt idx="5">
                  <c:v>Soja grão</c:v>
                </c:pt>
                <c:pt idx="6">
                  <c:v>Papel e Celulose</c:v>
                </c:pt>
                <c:pt idx="7">
                  <c:v>Açúcar</c:v>
                </c:pt>
                <c:pt idx="8">
                  <c:v>Carne bovina</c:v>
                </c:pt>
                <c:pt idx="9">
                  <c:v>Café</c:v>
                </c:pt>
                <c:pt idx="10">
                  <c:v>Laranja e Suco</c:v>
                </c:pt>
                <c:pt idx="11">
                  <c:v>Farelo de soja</c:v>
                </c:pt>
                <c:pt idx="12">
                  <c:v>Óleo de soja</c:v>
                </c:pt>
                <c:pt idx="13">
                  <c:v>Trigo</c:v>
                </c:pt>
                <c:pt idx="14">
                  <c:v>Arroz</c:v>
                </c:pt>
                <c:pt idx="15">
                  <c:v>Feijão</c:v>
                </c:pt>
              </c:strCache>
            </c:strRef>
          </c:cat>
          <c:val>
            <c:numRef>
              <c:f>'2015_16'!$B$22:$B$37</c:f>
              <c:numCache>
                <c:formatCode>0%</c:formatCode>
                <c:ptCount val="16"/>
                <c:pt idx="0">
                  <c:v>0.43889264010803486</c:v>
                </c:pt>
                <c:pt idx="1">
                  <c:v>0.24227595345236996</c:v>
                </c:pt>
                <c:pt idx="2">
                  <c:v>0.25802487198244339</c:v>
                </c:pt>
                <c:pt idx="3">
                  <c:v>0.34617547806524174</c:v>
                </c:pt>
                <c:pt idx="4">
                  <c:v>0.31282903851482424</c:v>
                </c:pt>
                <c:pt idx="5">
                  <c:v>0.35082766048666247</c:v>
                </c:pt>
                <c:pt idx="6">
                  <c:v>0.32892139788691521</c:v>
                </c:pt>
                <c:pt idx="7">
                  <c:v>0.4958793669752164</c:v>
                </c:pt>
                <c:pt idx="8">
                  <c:v>0.21007211254285396</c:v>
                </c:pt>
                <c:pt idx="9">
                  <c:v>0.27450980392156854</c:v>
                </c:pt>
                <c:pt idx="10">
                  <c:v>5.3705692803437177E-2</c:v>
                </c:pt>
                <c:pt idx="11">
                  <c:v>0.24461038961038972</c:v>
                </c:pt>
                <c:pt idx="12">
                  <c:v>0.23448717948717945</c:v>
                </c:pt>
                <c:pt idx="13">
                  <c:v>0.35356820234869013</c:v>
                </c:pt>
                <c:pt idx="14">
                  <c:v>2.6235673352435596E-2</c:v>
                </c:pt>
                <c:pt idx="15">
                  <c:v>2.0550015110305075E-2</c:v>
                </c:pt>
              </c:numCache>
            </c:numRef>
          </c:val>
        </c:ser>
        <c:ser>
          <c:idx val="1"/>
          <c:order val="1"/>
          <c:tx>
            <c:strRef>
              <c:f>'2015_16'!$C$21</c:f>
              <c:strCache>
                <c:ptCount val="1"/>
                <c:pt idx="0">
                  <c:v>Exportação</c:v>
                </c:pt>
              </c:strCache>
            </c:strRef>
          </c:tx>
          <c:spPr>
            <a:solidFill>
              <a:schemeClr val="tx2">
                <a:lumMod val="50000"/>
              </a:schemeClr>
            </a:solidFill>
          </c:spPr>
          <c:invertIfNegative val="0"/>
          <c:cat>
            <c:strRef>
              <c:f>'2015_16'!$A$22:$A$37</c:f>
              <c:strCache>
                <c:ptCount val="16"/>
                <c:pt idx="0">
                  <c:v>Algodão em pluma</c:v>
                </c:pt>
                <c:pt idx="1">
                  <c:v>Milho</c:v>
                </c:pt>
                <c:pt idx="2">
                  <c:v>Leite</c:v>
                </c:pt>
                <c:pt idx="3">
                  <c:v>Carne de frango</c:v>
                </c:pt>
                <c:pt idx="4">
                  <c:v>Carne suína</c:v>
                </c:pt>
                <c:pt idx="5">
                  <c:v>Soja grão</c:v>
                </c:pt>
                <c:pt idx="6">
                  <c:v>Papel e Celulose</c:v>
                </c:pt>
                <c:pt idx="7">
                  <c:v>Açúcar</c:v>
                </c:pt>
                <c:pt idx="8">
                  <c:v>Carne bovina</c:v>
                </c:pt>
                <c:pt idx="9">
                  <c:v>Café</c:v>
                </c:pt>
                <c:pt idx="10">
                  <c:v>Laranja e Suco</c:v>
                </c:pt>
                <c:pt idx="11">
                  <c:v>Farelo de soja</c:v>
                </c:pt>
                <c:pt idx="12">
                  <c:v>Óleo de soja</c:v>
                </c:pt>
                <c:pt idx="13">
                  <c:v>Trigo</c:v>
                </c:pt>
                <c:pt idx="14">
                  <c:v>Arroz</c:v>
                </c:pt>
                <c:pt idx="15">
                  <c:v>Feijão</c:v>
                </c:pt>
              </c:strCache>
            </c:strRef>
          </c:cat>
          <c:val>
            <c:numRef>
              <c:f>'2015_16'!$C$22:$C$37</c:f>
              <c:numCache>
                <c:formatCode>0%</c:formatCode>
                <c:ptCount val="16"/>
                <c:pt idx="0">
                  <c:v>0.62702702702702706</c:v>
                </c:pt>
                <c:pt idx="1">
                  <c:v>0.52391447368421051</c:v>
                </c:pt>
                <c:pt idx="2">
                  <c:v>0.46469248291571752</c:v>
                </c:pt>
                <c:pt idx="3">
                  <c:v>0.42721946822893186</c:v>
                </c:pt>
                <c:pt idx="4">
                  <c:v>0.4313432835820894</c:v>
                </c:pt>
                <c:pt idx="5">
                  <c:v>0.41017163504968379</c:v>
                </c:pt>
                <c:pt idx="6">
                  <c:v>0.40284524635669672</c:v>
                </c:pt>
                <c:pt idx="7">
                  <c:v>0.3758705135073086</c:v>
                </c:pt>
                <c:pt idx="8">
                  <c:v>0.3618798955613578</c:v>
                </c:pt>
                <c:pt idx="9">
                  <c:v>0.27027027027027017</c:v>
                </c:pt>
                <c:pt idx="10">
                  <c:v>0.19571713147410352</c:v>
                </c:pt>
                <c:pt idx="11">
                  <c:v>0.15019354838709664</c:v>
                </c:pt>
                <c:pt idx="12">
                  <c:v>-4.3571428571428483E-2</c:v>
                </c:pt>
                <c:pt idx="13">
                  <c:v>0</c:v>
                </c:pt>
                <c:pt idx="14">
                  <c:v>0</c:v>
                </c:pt>
                <c:pt idx="15">
                  <c:v>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4"/>
        <c:axId val="212909056"/>
        <c:axId val="213267200"/>
      </c:barChart>
      <c:catAx>
        <c:axId val="212909056"/>
        <c:scaling>
          <c:orientation val="minMax"/>
        </c:scaling>
        <c:delete val="0"/>
        <c:axPos val="b"/>
        <c:majorTickMark val="out"/>
        <c:minorTickMark val="none"/>
        <c:tickLblPos val="low"/>
        <c:crossAx val="213267200"/>
        <c:crosses val="autoZero"/>
        <c:auto val="1"/>
        <c:lblAlgn val="ctr"/>
        <c:lblOffset val="100"/>
        <c:noMultiLvlLbl val="0"/>
      </c:catAx>
      <c:valAx>
        <c:axId val="213267200"/>
        <c:scaling>
          <c:orientation val="minMax"/>
        </c:scaling>
        <c:delete val="0"/>
        <c:axPos val="l"/>
        <c:majorGridlines>
          <c:spPr>
            <a:ln w="6350">
              <a:solidFill>
                <a:schemeClr val="bg1">
                  <a:lumMod val="75000"/>
                </a:schemeClr>
              </a:solidFill>
              <a:prstDash val="sysDot"/>
            </a:ln>
          </c:spPr>
        </c:majorGridlines>
        <c:numFmt formatCode="0%" sourceLinked="1"/>
        <c:majorTickMark val="out"/>
        <c:minorTickMark val="none"/>
        <c:tickLblPos val="nextTo"/>
        <c:crossAx val="212909056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53350014023263159"/>
          <c:y val="1.7402106836614108E-3"/>
          <c:w val="0.44705537238204818"/>
          <c:h val="0.11187882764654418"/>
        </c:manualLayout>
      </c:layout>
      <c:overlay val="0"/>
      <c:txPr>
        <a:bodyPr/>
        <a:lstStyle/>
        <a:p>
          <a:pPr>
            <a:defRPr sz="1400"/>
          </a:pPr>
          <a:endParaRPr lang="pt-BR"/>
        </a:p>
      </c:txPr>
    </c:legend>
    <c:plotVisOnly val="1"/>
    <c:dispBlanksAs val="gap"/>
    <c:showDLblsOverMax val="0"/>
  </c:chart>
  <c:txPr>
    <a:bodyPr/>
    <a:lstStyle/>
    <a:p>
      <a:pPr>
        <a:defRPr sz="1200">
          <a:latin typeface="Arial" panose="020B0604020202020204" pitchFamily="34" charset="0"/>
          <a:cs typeface="Arial" panose="020B0604020202020204" pitchFamily="34" charset="0"/>
        </a:defRPr>
      </a:pPr>
      <a:endParaRPr lang="pt-BR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pt-B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3.2534608184030998E-2"/>
          <c:y val="3.4109123456342101E-2"/>
          <c:w val="0.93427452046191395"/>
          <c:h val="0.84302295939720495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Carnes!$G$3</c:f>
              <c:strCache>
                <c:ptCount val="1"/>
                <c:pt idx="0">
                  <c:v>Bovina</c:v>
                </c:pt>
              </c:strCache>
            </c:strRef>
          </c:tx>
          <c:spPr>
            <a:solidFill>
              <a:schemeClr val="tx2">
                <a:lumMod val="50000"/>
              </a:schemeClr>
            </a:solidFill>
            <a:ln w="25400">
              <a:solidFill>
                <a:schemeClr val="tx2">
                  <a:lumMod val="50000"/>
                </a:schemeClr>
              </a:solidFill>
            </a:ln>
          </c:spPr>
          <c:invertIfNegative val="0"/>
          <c:dPt>
            <c:idx val="26"/>
            <c:invertIfNegative val="0"/>
            <c:bubble3D val="0"/>
            <c:spPr>
              <a:pattFill prst="dkUpDiag">
                <a:fgClr>
                  <a:schemeClr val="tx2">
                    <a:lumMod val="50000"/>
                  </a:schemeClr>
                </a:fgClr>
                <a:bgClr>
                  <a:schemeClr val="bg1"/>
                </a:bgClr>
              </a:pattFill>
              <a:ln w="82550">
                <a:solidFill>
                  <a:schemeClr val="tx2">
                    <a:lumMod val="50000"/>
                  </a:schemeClr>
                </a:solidFill>
              </a:ln>
            </c:spPr>
          </c:dPt>
          <c:dLbls>
            <c:dLbl>
              <c:idx val="1"/>
              <c:delete val="1"/>
            </c:dLbl>
            <c:dLbl>
              <c:idx val="2"/>
              <c:delete val="1"/>
            </c:dLbl>
            <c:dLbl>
              <c:idx val="3"/>
              <c:delete val="1"/>
            </c:dLbl>
            <c:dLbl>
              <c:idx val="4"/>
              <c:delete val="1"/>
            </c:dLbl>
            <c:dLbl>
              <c:idx val="5"/>
              <c:delete val="1"/>
            </c:dLbl>
            <c:dLbl>
              <c:idx val="6"/>
              <c:delete val="1"/>
            </c:dLbl>
            <c:dLbl>
              <c:idx val="7"/>
              <c:delete val="1"/>
            </c:dLbl>
            <c:dLbl>
              <c:idx val="8"/>
              <c:delete val="1"/>
            </c:dLbl>
            <c:dLbl>
              <c:idx val="9"/>
              <c:delete val="1"/>
            </c:dLbl>
            <c:dLbl>
              <c:idx val="10"/>
              <c:delete val="1"/>
            </c:dLbl>
            <c:dLbl>
              <c:idx val="11"/>
              <c:delete val="1"/>
            </c:dLbl>
            <c:dLbl>
              <c:idx val="12"/>
              <c:delete val="1"/>
            </c:dLbl>
            <c:dLbl>
              <c:idx val="13"/>
              <c:delete val="1"/>
            </c:dLbl>
            <c:dLbl>
              <c:idx val="14"/>
              <c:delete val="1"/>
            </c:dLbl>
            <c:dLbl>
              <c:idx val="15"/>
              <c:delete val="1"/>
            </c:dLbl>
            <c:dLbl>
              <c:idx val="16"/>
              <c:delete val="1"/>
            </c:dLbl>
            <c:dLbl>
              <c:idx val="17"/>
              <c:delete val="1"/>
            </c:dLbl>
            <c:dLbl>
              <c:idx val="18"/>
              <c:delete val="1"/>
            </c:dLbl>
            <c:dLbl>
              <c:idx val="19"/>
              <c:delete val="1"/>
            </c:dLbl>
            <c:dLbl>
              <c:idx val="20"/>
              <c:delete val="1"/>
            </c:dLbl>
            <c:dLbl>
              <c:idx val="21"/>
              <c:delete val="1"/>
            </c:dLbl>
            <c:dLbl>
              <c:idx val="22"/>
              <c:delete val="1"/>
            </c:dLbl>
            <c:dLbl>
              <c:idx val="23"/>
              <c:delete val="1"/>
            </c:dLbl>
            <c:dLbl>
              <c:idx val="24"/>
              <c:delete val="1"/>
            </c:dLbl>
            <c:numFmt formatCode="#,##0.0" sourceLinked="0"/>
            <c:spPr>
              <a:solidFill>
                <a:schemeClr val="tx2">
                  <a:lumMod val="50000"/>
                </a:schemeClr>
              </a:solidFill>
            </c:spPr>
            <c:txPr>
              <a:bodyPr rot="0" vert="horz"/>
              <a:lstStyle/>
              <a:p>
                <a:pPr>
                  <a:defRPr sz="1400">
                    <a:solidFill>
                      <a:schemeClr val="bg1"/>
                    </a:solidFill>
                  </a:defRPr>
                </a:pPr>
                <a:endParaRPr lang="pt-BR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Carnes!$A$4:$A$30</c:f>
              <c:strCache>
                <c:ptCount val="27"/>
                <c:pt idx="0">
                  <c:v>90</c:v>
                </c:pt>
                <c:pt idx="1">
                  <c:v>91</c:v>
                </c:pt>
                <c:pt idx="2">
                  <c:v>92</c:v>
                </c:pt>
                <c:pt idx="3">
                  <c:v>93</c:v>
                </c:pt>
                <c:pt idx="4">
                  <c:v>94</c:v>
                </c:pt>
                <c:pt idx="5">
                  <c:v>95</c:v>
                </c:pt>
                <c:pt idx="6">
                  <c:v>96</c:v>
                </c:pt>
                <c:pt idx="7">
                  <c:v>97</c:v>
                </c:pt>
                <c:pt idx="8">
                  <c:v>98</c:v>
                </c:pt>
                <c:pt idx="9">
                  <c:v>99</c:v>
                </c:pt>
                <c:pt idx="10">
                  <c:v>00</c:v>
                </c:pt>
                <c:pt idx="11">
                  <c:v>01</c:v>
                </c:pt>
                <c:pt idx="12">
                  <c:v>02</c:v>
                </c:pt>
                <c:pt idx="13">
                  <c:v>03</c:v>
                </c:pt>
                <c:pt idx="14">
                  <c:v>04</c:v>
                </c:pt>
                <c:pt idx="15">
                  <c:v>05</c:v>
                </c:pt>
                <c:pt idx="16">
                  <c:v>06</c:v>
                </c:pt>
                <c:pt idx="17">
                  <c:v>07</c:v>
                </c:pt>
                <c:pt idx="18">
                  <c:v>08</c:v>
                </c:pt>
                <c:pt idx="19">
                  <c:v>09</c:v>
                </c:pt>
                <c:pt idx="20">
                  <c:v>10</c:v>
                </c:pt>
                <c:pt idx="21">
                  <c:v>11</c:v>
                </c:pt>
                <c:pt idx="22">
                  <c:v>12</c:v>
                </c:pt>
                <c:pt idx="23">
                  <c:v>13</c:v>
                </c:pt>
                <c:pt idx="24">
                  <c:v>14</c:v>
                </c:pt>
                <c:pt idx="25">
                  <c:v>15</c:v>
                </c:pt>
                <c:pt idx="26">
                  <c:v>16*</c:v>
                </c:pt>
              </c:strCache>
            </c:strRef>
          </c:cat>
          <c:val>
            <c:numRef>
              <c:f>Carnes!$G$4:$G$30</c:f>
              <c:numCache>
                <c:formatCode>_(* #,##0.00_);_(* \(#,##0.00\);_(* "-"??_);_(@_)</c:formatCode>
                <c:ptCount val="27"/>
                <c:pt idx="0">
                  <c:v>5.008</c:v>
                </c:pt>
                <c:pt idx="1">
                  <c:v>5.4809999999999999</c:v>
                </c:pt>
                <c:pt idx="2">
                  <c:v>5.7249999999999988</c:v>
                </c:pt>
                <c:pt idx="3">
                  <c:v>5.6499999999999986</c:v>
                </c:pt>
                <c:pt idx="4">
                  <c:v>5.73</c:v>
                </c:pt>
                <c:pt idx="5">
                  <c:v>6.08</c:v>
                </c:pt>
                <c:pt idx="6">
                  <c:v>6.1499999999999986</c:v>
                </c:pt>
                <c:pt idx="7">
                  <c:v>6.05</c:v>
                </c:pt>
                <c:pt idx="8">
                  <c:v>6.14</c:v>
                </c:pt>
                <c:pt idx="9">
                  <c:v>6.27</c:v>
                </c:pt>
                <c:pt idx="10">
                  <c:v>6.52</c:v>
                </c:pt>
                <c:pt idx="11">
                  <c:v>6.8949999999999987</c:v>
                </c:pt>
                <c:pt idx="12">
                  <c:v>7.24</c:v>
                </c:pt>
                <c:pt idx="13">
                  <c:v>7.3849999999999989</c:v>
                </c:pt>
                <c:pt idx="14">
                  <c:v>7.9749999999999996</c:v>
                </c:pt>
                <c:pt idx="15">
                  <c:v>8.5920000000000005</c:v>
                </c:pt>
                <c:pt idx="16">
                  <c:v>9.0250000000000004</c:v>
                </c:pt>
                <c:pt idx="17">
                  <c:v>9.3030000000000008</c:v>
                </c:pt>
                <c:pt idx="18">
                  <c:v>9.0240000000000009</c:v>
                </c:pt>
                <c:pt idx="19">
                  <c:v>8.9350000000000005</c:v>
                </c:pt>
                <c:pt idx="20">
                  <c:v>9.1150000000000002</c:v>
                </c:pt>
                <c:pt idx="21">
                  <c:v>9.0300000000000011</c:v>
                </c:pt>
                <c:pt idx="22">
                  <c:v>9.3070000000000004</c:v>
                </c:pt>
                <c:pt idx="23">
                  <c:v>9.6750000000000007</c:v>
                </c:pt>
                <c:pt idx="24">
                  <c:v>9.7229999999999972</c:v>
                </c:pt>
                <c:pt idx="25">
                  <c:v>9.4250000000000007</c:v>
                </c:pt>
                <c:pt idx="26">
                  <c:v>9.620000000000001</c:v>
                </c:pt>
              </c:numCache>
            </c:numRef>
          </c:val>
        </c:ser>
        <c:ser>
          <c:idx val="1"/>
          <c:order val="1"/>
          <c:tx>
            <c:strRef>
              <c:f>Carnes!$H$3</c:f>
              <c:strCache>
                <c:ptCount val="1"/>
                <c:pt idx="0">
                  <c:v>Frango</c:v>
                </c:pt>
              </c:strCache>
            </c:strRef>
          </c:tx>
          <c:spPr>
            <a:solidFill>
              <a:srgbClr val="0070C0"/>
            </a:solidFill>
          </c:spPr>
          <c:invertIfNegative val="0"/>
          <c:dPt>
            <c:idx val="26"/>
            <c:invertIfNegative val="0"/>
            <c:bubble3D val="0"/>
            <c:spPr>
              <a:pattFill prst="dkUpDiag">
                <a:fgClr>
                  <a:schemeClr val="accent1"/>
                </a:fgClr>
                <a:bgClr>
                  <a:schemeClr val="bg1"/>
                </a:bgClr>
              </a:pattFill>
              <a:ln w="82550">
                <a:solidFill>
                  <a:srgbClr val="0070C0"/>
                </a:solidFill>
              </a:ln>
            </c:spPr>
          </c:dPt>
          <c:dLbls>
            <c:dLbl>
              <c:idx val="1"/>
              <c:delete val="1"/>
            </c:dLbl>
            <c:dLbl>
              <c:idx val="2"/>
              <c:delete val="1"/>
            </c:dLbl>
            <c:dLbl>
              <c:idx val="3"/>
              <c:delete val="1"/>
            </c:dLbl>
            <c:dLbl>
              <c:idx val="4"/>
              <c:delete val="1"/>
            </c:dLbl>
            <c:dLbl>
              <c:idx val="5"/>
              <c:delete val="1"/>
            </c:dLbl>
            <c:dLbl>
              <c:idx val="6"/>
              <c:delete val="1"/>
            </c:dLbl>
            <c:dLbl>
              <c:idx val="7"/>
              <c:delete val="1"/>
            </c:dLbl>
            <c:dLbl>
              <c:idx val="8"/>
              <c:delete val="1"/>
            </c:dLbl>
            <c:dLbl>
              <c:idx val="9"/>
              <c:delete val="1"/>
            </c:dLbl>
            <c:dLbl>
              <c:idx val="10"/>
              <c:delete val="1"/>
            </c:dLbl>
            <c:dLbl>
              <c:idx val="11"/>
              <c:delete val="1"/>
            </c:dLbl>
            <c:dLbl>
              <c:idx val="12"/>
              <c:delete val="1"/>
            </c:dLbl>
            <c:dLbl>
              <c:idx val="13"/>
              <c:delete val="1"/>
            </c:dLbl>
            <c:dLbl>
              <c:idx val="14"/>
              <c:delete val="1"/>
            </c:dLbl>
            <c:dLbl>
              <c:idx val="15"/>
              <c:delete val="1"/>
            </c:dLbl>
            <c:dLbl>
              <c:idx val="16"/>
              <c:delete val="1"/>
            </c:dLbl>
            <c:dLbl>
              <c:idx val="17"/>
              <c:delete val="1"/>
            </c:dLbl>
            <c:dLbl>
              <c:idx val="18"/>
              <c:delete val="1"/>
            </c:dLbl>
            <c:dLbl>
              <c:idx val="19"/>
              <c:delete val="1"/>
            </c:dLbl>
            <c:dLbl>
              <c:idx val="20"/>
              <c:delete val="1"/>
            </c:dLbl>
            <c:dLbl>
              <c:idx val="21"/>
              <c:delete val="1"/>
            </c:dLbl>
            <c:dLbl>
              <c:idx val="22"/>
              <c:delete val="1"/>
            </c:dLbl>
            <c:dLbl>
              <c:idx val="23"/>
              <c:delete val="1"/>
            </c:dLbl>
            <c:dLbl>
              <c:idx val="24"/>
              <c:delete val="1"/>
            </c:dLbl>
            <c:dLbl>
              <c:idx val="25"/>
              <c:layout>
                <c:manualLayout>
                  <c:x val="-9.8726034366210507E-3"/>
                  <c:y val="-0.1466507167499847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6"/>
              <c:layout>
                <c:manualLayout>
                  <c:x val="1.2693347275655636E-2"/>
                  <c:y val="-0.15713868058878958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</c:dLbl>
            <c:numFmt formatCode="#,##0.0" sourceLinked="0"/>
            <c:spPr>
              <a:solidFill>
                <a:srgbClr val="0070C0"/>
              </a:solidFill>
            </c:spPr>
            <c:txPr>
              <a:bodyPr/>
              <a:lstStyle/>
              <a:p>
                <a:pPr>
                  <a:defRPr sz="1400">
                    <a:solidFill>
                      <a:schemeClr val="bg1"/>
                    </a:solidFill>
                  </a:defRPr>
                </a:pPr>
                <a:endParaRPr lang="pt-BR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Carnes!$A$4:$A$30</c:f>
              <c:strCache>
                <c:ptCount val="27"/>
                <c:pt idx="0">
                  <c:v>90</c:v>
                </c:pt>
                <c:pt idx="1">
                  <c:v>91</c:v>
                </c:pt>
                <c:pt idx="2">
                  <c:v>92</c:v>
                </c:pt>
                <c:pt idx="3">
                  <c:v>93</c:v>
                </c:pt>
                <c:pt idx="4">
                  <c:v>94</c:v>
                </c:pt>
                <c:pt idx="5">
                  <c:v>95</c:v>
                </c:pt>
                <c:pt idx="6">
                  <c:v>96</c:v>
                </c:pt>
                <c:pt idx="7">
                  <c:v>97</c:v>
                </c:pt>
                <c:pt idx="8">
                  <c:v>98</c:v>
                </c:pt>
                <c:pt idx="9">
                  <c:v>99</c:v>
                </c:pt>
                <c:pt idx="10">
                  <c:v>00</c:v>
                </c:pt>
                <c:pt idx="11">
                  <c:v>01</c:v>
                </c:pt>
                <c:pt idx="12">
                  <c:v>02</c:v>
                </c:pt>
                <c:pt idx="13">
                  <c:v>03</c:v>
                </c:pt>
                <c:pt idx="14">
                  <c:v>04</c:v>
                </c:pt>
                <c:pt idx="15">
                  <c:v>05</c:v>
                </c:pt>
                <c:pt idx="16">
                  <c:v>06</c:v>
                </c:pt>
                <c:pt idx="17">
                  <c:v>07</c:v>
                </c:pt>
                <c:pt idx="18">
                  <c:v>08</c:v>
                </c:pt>
                <c:pt idx="19">
                  <c:v>09</c:v>
                </c:pt>
                <c:pt idx="20">
                  <c:v>10</c:v>
                </c:pt>
                <c:pt idx="21">
                  <c:v>11</c:v>
                </c:pt>
                <c:pt idx="22">
                  <c:v>12</c:v>
                </c:pt>
                <c:pt idx="23">
                  <c:v>13</c:v>
                </c:pt>
                <c:pt idx="24">
                  <c:v>14</c:v>
                </c:pt>
                <c:pt idx="25">
                  <c:v>15</c:v>
                </c:pt>
                <c:pt idx="26">
                  <c:v>16*</c:v>
                </c:pt>
              </c:strCache>
            </c:strRef>
          </c:cat>
          <c:val>
            <c:numRef>
              <c:f>Carnes!$H$4:$H$30</c:f>
              <c:numCache>
                <c:formatCode>_(* #,##0.00_);_(* \(#,##0.00\);_(* "-"??_);_(@_)</c:formatCode>
                <c:ptCount val="27"/>
                <c:pt idx="0">
                  <c:v>2.355999999999999</c:v>
                </c:pt>
                <c:pt idx="1">
                  <c:v>2.6280000000000001</c:v>
                </c:pt>
                <c:pt idx="2">
                  <c:v>2.871999999999999</c:v>
                </c:pt>
                <c:pt idx="3">
                  <c:v>3.1429999999999998</c:v>
                </c:pt>
                <c:pt idx="4">
                  <c:v>3.411</c:v>
                </c:pt>
                <c:pt idx="5">
                  <c:v>4.05</c:v>
                </c:pt>
                <c:pt idx="6">
                  <c:v>4.0519999999999996</c:v>
                </c:pt>
                <c:pt idx="7">
                  <c:v>4.4610000000000003</c:v>
                </c:pt>
                <c:pt idx="8">
                  <c:v>4.4980000000000002</c:v>
                </c:pt>
                <c:pt idx="9">
                  <c:v>5.5259999999999989</c:v>
                </c:pt>
                <c:pt idx="10">
                  <c:v>5.98</c:v>
                </c:pt>
                <c:pt idx="11">
                  <c:v>6.5669999999999993</c:v>
                </c:pt>
                <c:pt idx="12">
                  <c:v>7.4489999999999998</c:v>
                </c:pt>
                <c:pt idx="13">
                  <c:v>7.6449999999999987</c:v>
                </c:pt>
                <c:pt idx="14">
                  <c:v>8.4080000000000013</c:v>
                </c:pt>
                <c:pt idx="15">
                  <c:v>9.35</c:v>
                </c:pt>
                <c:pt idx="16">
                  <c:v>9.3550000000000004</c:v>
                </c:pt>
                <c:pt idx="17">
                  <c:v>10.305</c:v>
                </c:pt>
                <c:pt idx="18">
                  <c:v>11.032999999999999</c:v>
                </c:pt>
                <c:pt idx="19" formatCode="0.00">
                  <c:v>11.023</c:v>
                </c:pt>
                <c:pt idx="20" formatCode="0.00">
                  <c:v>12.311999999999999</c:v>
                </c:pt>
                <c:pt idx="21" formatCode="0.00">
                  <c:v>12.863</c:v>
                </c:pt>
                <c:pt idx="22" formatCode="0.00">
                  <c:v>12.645</c:v>
                </c:pt>
                <c:pt idx="23" formatCode="0.00">
                  <c:v>12.308</c:v>
                </c:pt>
                <c:pt idx="24" formatCode="0.00">
                  <c:v>12.692</c:v>
                </c:pt>
                <c:pt idx="25" formatCode="0.00">
                  <c:v>13.146000000000001</c:v>
                </c:pt>
                <c:pt idx="26" formatCode="0.00">
                  <c:v>13.565</c:v>
                </c:pt>
              </c:numCache>
            </c:numRef>
          </c:val>
        </c:ser>
        <c:ser>
          <c:idx val="2"/>
          <c:order val="2"/>
          <c:tx>
            <c:strRef>
              <c:f>Carnes!$I$3</c:f>
              <c:strCache>
                <c:ptCount val="1"/>
                <c:pt idx="0">
                  <c:v>Suína</c:v>
                </c:pt>
              </c:strCache>
            </c:strRef>
          </c:tx>
          <c:spPr>
            <a:solidFill>
              <a:schemeClr val="bg1">
                <a:lumMod val="75000"/>
              </a:schemeClr>
            </a:solidFill>
          </c:spPr>
          <c:invertIfNegative val="0"/>
          <c:dPt>
            <c:idx val="26"/>
            <c:invertIfNegative val="0"/>
            <c:bubble3D val="0"/>
            <c:spPr>
              <a:pattFill prst="ltUpDiag">
                <a:fgClr>
                  <a:schemeClr val="tx1">
                    <a:lumMod val="50000"/>
                    <a:lumOff val="50000"/>
                  </a:schemeClr>
                </a:fgClr>
                <a:bgClr>
                  <a:schemeClr val="bg1"/>
                </a:bgClr>
              </a:pattFill>
              <a:ln w="82550">
                <a:solidFill>
                  <a:schemeClr val="bg1">
                    <a:lumMod val="50000"/>
                  </a:schemeClr>
                </a:solidFill>
              </a:ln>
            </c:spPr>
          </c:dPt>
          <c:dLbls>
            <c:dLbl>
              <c:idx val="0"/>
              <c:layout>
                <c:manualLayout>
                  <c:x val="-6.785776832298006E-3"/>
                  <c:y val="-4.302546781934038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delete val="1"/>
            </c:dLbl>
            <c:dLbl>
              <c:idx val="2"/>
              <c:delete val="1"/>
            </c:dLbl>
            <c:dLbl>
              <c:idx val="3"/>
              <c:delete val="1"/>
            </c:dLbl>
            <c:dLbl>
              <c:idx val="4"/>
              <c:delete val="1"/>
            </c:dLbl>
            <c:dLbl>
              <c:idx val="5"/>
              <c:delete val="1"/>
            </c:dLbl>
            <c:dLbl>
              <c:idx val="6"/>
              <c:delete val="1"/>
            </c:dLbl>
            <c:dLbl>
              <c:idx val="7"/>
              <c:delete val="1"/>
            </c:dLbl>
            <c:dLbl>
              <c:idx val="8"/>
              <c:delete val="1"/>
            </c:dLbl>
            <c:dLbl>
              <c:idx val="9"/>
              <c:delete val="1"/>
            </c:dLbl>
            <c:dLbl>
              <c:idx val="10"/>
              <c:delete val="1"/>
            </c:dLbl>
            <c:dLbl>
              <c:idx val="11"/>
              <c:delete val="1"/>
            </c:dLbl>
            <c:dLbl>
              <c:idx val="12"/>
              <c:delete val="1"/>
            </c:dLbl>
            <c:dLbl>
              <c:idx val="13"/>
              <c:delete val="1"/>
            </c:dLbl>
            <c:dLbl>
              <c:idx val="14"/>
              <c:delete val="1"/>
            </c:dLbl>
            <c:dLbl>
              <c:idx val="15"/>
              <c:delete val="1"/>
            </c:dLbl>
            <c:dLbl>
              <c:idx val="16"/>
              <c:delete val="1"/>
            </c:dLbl>
            <c:dLbl>
              <c:idx val="17"/>
              <c:delete val="1"/>
            </c:dLbl>
            <c:dLbl>
              <c:idx val="18"/>
              <c:delete val="1"/>
            </c:dLbl>
            <c:dLbl>
              <c:idx val="19"/>
              <c:delete val="1"/>
            </c:dLbl>
            <c:dLbl>
              <c:idx val="20"/>
              <c:delete val="1"/>
            </c:dLbl>
            <c:dLbl>
              <c:idx val="21"/>
              <c:delete val="1"/>
            </c:dLbl>
            <c:dLbl>
              <c:idx val="22"/>
              <c:delete val="1"/>
            </c:dLbl>
            <c:dLbl>
              <c:idx val="23"/>
              <c:delete val="1"/>
            </c:dLbl>
            <c:dLbl>
              <c:idx val="24"/>
              <c:delete val="1"/>
            </c:dLbl>
            <c:dLbl>
              <c:idx val="25"/>
              <c:layout>
                <c:manualLayout>
                  <c:x val="-1.1716081693627906E-4"/>
                  <c:y val="-6.758831535767580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6"/>
              <c:layout>
                <c:manualLayout>
                  <c:x val="4.9287501206312203E-3"/>
                  <c:y val="-7.213636019471747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numFmt formatCode="#,##0.0" sourceLinked="0"/>
            <c:txPr>
              <a:bodyPr/>
              <a:lstStyle/>
              <a:p>
                <a:pPr>
                  <a:defRPr sz="1400">
                    <a:solidFill>
                      <a:schemeClr val="tx1">
                        <a:lumMod val="65000"/>
                        <a:lumOff val="35000"/>
                      </a:schemeClr>
                    </a:solidFill>
                  </a:defRPr>
                </a:pPr>
                <a:endParaRPr lang="pt-B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Carnes!$A$4:$A$30</c:f>
              <c:strCache>
                <c:ptCount val="27"/>
                <c:pt idx="0">
                  <c:v>90</c:v>
                </c:pt>
                <c:pt idx="1">
                  <c:v>91</c:v>
                </c:pt>
                <c:pt idx="2">
                  <c:v>92</c:v>
                </c:pt>
                <c:pt idx="3">
                  <c:v>93</c:v>
                </c:pt>
                <c:pt idx="4">
                  <c:v>94</c:v>
                </c:pt>
                <c:pt idx="5">
                  <c:v>95</c:v>
                </c:pt>
                <c:pt idx="6">
                  <c:v>96</c:v>
                </c:pt>
                <c:pt idx="7">
                  <c:v>97</c:v>
                </c:pt>
                <c:pt idx="8">
                  <c:v>98</c:v>
                </c:pt>
                <c:pt idx="9">
                  <c:v>99</c:v>
                </c:pt>
                <c:pt idx="10">
                  <c:v>00</c:v>
                </c:pt>
                <c:pt idx="11">
                  <c:v>01</c:v>
                </c:pt>
                <c:pt idx="12">
                  <c:v>02</c:v>
                </c:pt>
                <c:pt idx="13">
                  <c:v>03</c:v>
                </c:pt>
                <c:pt idx="14">
                  <c:v>04</c:v>
                </c:pt>
                <c:pt idx="15">
                  <c:v>05</c:v>
                </c:pt>
                <c:pt idx="16">
                  <c:v>06</c:v>
                </c:pt>
                <c:pt idx="17">
                  <c:v>07</c:v>
                </c:pt>
                <c:pt idx="18">
                  <c:v>08</c:v>
                </c:pt>
                <c:pt idx="19">
                  <c:v>09</c:v>
                </c:pt>
                <c:pt idx="20">
                  <c:v>10</c:v>
                </c:pt>
                <c:pt idx="21">
                  <c:v>11</c:v>
                </c:pt>
                <c:pt idx="22">
                  <c:v>12</c:v>
                </c:pt>
                <c:pt idx="23">
                  <c:v>13</c:v>
                </c:pt>
                <c:pt idx="24">
                  <c:v>14</c:v>
                </c:pt>
                <c:pt idx="25">
                  <c:v>15</c:v>
                </c:pt>
                <c:pt idx="26">
                  <c:v>16*</c:v>
                </c:pt>
              </c:strCache>
            </c:strRef>
          </c:cat>
          <c:val>
            <c:numRef>
              <c:f>Carnes!$I$4:$I$30</c:f>
              <c:numCache>
                <c:formatCode>_(* #,##0.00_);_(* \(#,##0.00\);_(* "-"??_);_(@_)</c:formatCode>
                <c:ptCount val="27"/>
                <c:pt idx="0">
                  <c:v>1.05</c:v>
                </c:pt>
                <c:pt idx="1">
                  <c:v>1.1499999999999999</c:v>
                </c:pt>
                <c:pt idx="2">
                  <c:v>1.2</c:v>
                </c:pt>
                <c:pt idx="3">
                  <c:v>1.25</c:v>
                </c:pt>
                <c:pt idx="4">
                  <c:v>1.3</c:v>
                </c:pt>
                <c:pt idx="5">
                  <c:v>1.45</c:v>
                </c:pt>
                <c:pt idx="6">
                  <c:v>1.6</c:v>
                </c:pt>
                <c:pt idx="7">
                  <c:v>1.54</c:v>
                </c:pt>
                <c:pt idx="8">
                  <c:v>1.69</c:v>
                </c:pt>
                <c:pt idx="9">
                  <c:v>1.835</c:v>
                </c:pt>
                <c:pt idx="10">
                  <c:v>2.0099999999999998</c:v>
                </c:pt>
                <c:pt idx="11">
                  <c:v>2.23</c:v>
                </c:pt>
                <c:pt idx="12">
                  <c:v>2.5649999999999999</c:v>
                </c:pt>
                <c:pt idx="13">
                  <c:v>2.56</c:v>
                </c:pt>
                <c:pt idx="14">
                  <c:v>2.6</c:v>
                </c:pt>
                <c:pt idx="15">
                  <c:v>2.71</c:v>
                </c:pt>
                <c:pt idx="16">
                  <c:v>2.83</c:v>
                </c:pt>
                <c:pt idx="17">
                  <c:v>2.99</c:v>
                </c:pt>
                <c:pt idx="18">
                  <c:v>3.0150000000000001</c:v>
                </c:pt>
                <c:pt idx="19" formatCode="0.00">
                  <c:v>3.13</c:v>
                </c:pt>
                <c:pt idx="20" formatCode="0.00">
                  <c:v>3.1949999999999998</c:v>
                </c:pt>
                <c:pt idx="21" formatCode="0.00">
                  <c:v>3.2269999999999999</c:v>
                </c:pt>
                <c:pt idx="22" formatCode="0.00">
                  <c:v>3.33</c:v>
                </c:pt>
                <c:pt idx="23" formatCode="0.00">
                  <c:v>3.3349999999999991</c:v>
                </c:pt>
                <c:pt idx="24" formatCode="0.00">
                  <c:v>3.4</c:v>
                </c:pt>
                <c:pt idx="25" formatCode="0.00">
                  <c:v>3.5190000000000001</c:v>
                </c:pt>
                <c:pt idx="26" formatCode="0.00">
                  <c:v>3.609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3"/>
        <c:overlap val="100"/>
        <c:axId val="199836800"/>
        <c:axId val="199838336"/>
      </c:barChart>
      <c:catAx>
        <c:axId val="199836800"/>
        <c:scaling>
          <c:orientation val="minMax"/>
        </c:scaling>
        <c:delete val="0"/>
        <c:axPos val="b"/>
        <c:numFmt formatCode="#,##0.00" sourceLinked="1"/>
        <c:majorTickMark val="out"/>
        <c:minorTickMark val="none"/>
        <c:tickLblPos val="nextTo"/>
        <c:txPr>
          <a:bodyPr/>
          <a:lstStyle/>
          <a:p>
            <a:pPr>
              <a:defRPr sz="1200"/>
            </a:pPr>
            <a:endParaRPr lang="pt-BR"/>
          </a:p>
        </c:txPr>
        <c:crossAx val="199838336"/>
        <c:crosses val="autoZero"/>
        <c:auto val="1"/>
        <c:lblAlgn val="ctr"/>
        <c:lblOffset val="100"/>
        <c:noMultiLvlLbl val="0"/>
      </c:catAx>
      <c:valAx>
        <c:axId val="199838336"/>
        <c:scaling>
          <c:orientation val="minMax"/>
        </c:scaling>
        <c:delete val="1"/>
        <c:axPos val="l"/>
        <c:numFmt formatCode="_(* #,##0.00_);_(* \(#,##0.00\);_(* &quot;-&quot;??_);_(@_)" sourceLinked="1"/>
        <c:majorTickMark val="out"/>
        <c:minorTickMark val="none"/>
        <c:tickLblPos val="nextTo"/>
        <c:crossAx val="199836800"/>
        <c:crosses val="autoZero"/>
        <c:crossBetween val="between"/>
      </c:valAx>
    </c:plotArea>
    <c:plotVisOnly val="1"/>
    <c:dispBlanksAs val="gap"/>
    <c:showDLblsOverMax val="0"/>
  </c:chart>
  <c:spPr>
    <a:ln>
      <a:noFill/>
    </a:ln>
  </c:spPr>
  <c:txPr>
    <a:bodyPr/>
    <a:lstStyle/>
    <a:p>
      <a:pPr>
        <a:defRPr sz="1200">
          <a:latin typeface="Eras Demi ITC" panose="020B0805030504020804" pitchFamily="34" charset="0"/>
        </a:defRPr>
      </a:pPr>
      <a:endParaRPr lang="pt-BR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pt-B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1.5973522940117502E-2"/>
          <c:y val="3.5529433044470003E-2"/>
          <c:w val="0.96617143411346096"/>
          <c:h val="0.86384833210363798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'Saldo Comercial BR (2015)'!$B$10:$C$10</c:f>
              <c:strCache>
                <c:ptCount val="1"/>
                <c:pt idx="0">
                  <c:v>Exportações</c:v>
                </c:pt>
              </c:strCache>
            </c:strRef>
          </c:tx>
          <c:spPr>
            <a:solidFill>
              <a:schemeClr val="bg1">
                <a:lumMod val="85000"/>
              </a:schemeClr>
            </a:solidFill>
            <a:ln>
              <a:solidFill>
                <a:schemeClr val="bg1">
                  <a:lumMod val="65000"/>
                </a:schemeClr>
              </a:solidFill>
            </a:ln>
          </c:spPr>
          <c:invertIfNegative val="0"/>
          <c:dLbls>
            <c:dLbl>
              <c:idx val="0"/>
              <c:layout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0"/>
              <c:layout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1"/>
              <c:layout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 b="1"/>
                </a:pPr>
                <a:endParaRPr lang="pt-BR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</c:dLbls>
          <c:cat>
            <c:strRef>
              <c:f>'Saldo Comercial BR (2015)'!$A$28:$A$39</c:f>
              <c:strCache>
                <c:ptCount val="12"/>
                <c:pt idx="0">
                  <c:v>05</c:v>
                </c:pt>
                <c:pt idx="1">
                  <c:v>06</c:v>
                </c:pt>
                <c:pt idx="2">
                  <c:v>07</c:v>
                </c:pt>
                <c:pt idx="3">
                  <c:v>08</c:v>
                </c:pt>
                <c:pt idx="4">
                  <c:v>09</c:v>
                </c:pt>
                <c:pt idx="5">
                  <c:v>10</c:v>
                </c:pt>
                <c:pt idx="6">
                  <c:v>11</c:v>
                </c:pt>
                <c:pt idx="7">
                  <c:v>12</c:v>
                </c:pt>
                <c:pt idx="8">
                  <c:v>13</c:v>
                </c:pt>
                <c:pt idx="9">
                  <c:v>14</c:v>
                </c:pt>
                <c:pt idx="10">
                  <c:v>15</c:v>
                </c:pt>
                <c:pt idx="11">
                  <c:v>16*</c:v>
                </c:pt>
              </c:strCache>
            </c:strRef>
          </c:cat>
          <c:val>
            <c:numRef>
              <c:f>'Saldo Comercial BR (2015)'!$C$28:$C$39</c:f>
              <c:numCache>
                <c:formatCode>_-* #,##0.0_-;\-* #,##0.0_-;_-* "-"??_-;_-@_-</c:formatCode>
                <c:ptCount val="12"/>
                <c:pt idx="0">
                  <c:v>43.617046992000006</c:v>
                </c:pt>
                <c:pt idx="1">
                  <c:v>49.464943808000001</c:v>
                </c:pt>
                <c:pt idx="2">
                  <c:v>58.420418802</c:v>
                </c:pt>
                <c:pt idx="3">
                  <c:v>71.806467217999995</c:v>
                </c:pt>
                <c:pt idx="4">
                  <c:v>64.786000000000001</c:v>
                </c:pt>
                <c:pt idx="5">
                  <c:v>76.441999999999993</c:v>
                </c:pt>
                <c:pt idx="6">
                  <c:v>94.967647423000003</c:v>
                </c:pt>
                <c:pt idx="7">
                  <c:v>95.814177577999999</c:v>
                </c:pt>
                <c:pt idx="8">
                  <c:v>99.97</c:v>
                </c:pt>
                <c:pt idx="9">
                  <c:v>96.75</c:v>
                </c:pt>
                <c:pt idx="10">
                  <c:v>88.224000000000004</c:v>
                </c:pt>
                <c:pt idx="11">
                  <c:v>90.76</c:v>
                </c:pt>
              </c:numCache>
            </c:numRef>
          </c:val>
        </c:ser>
        <c:ser>
          <c:idx val="1"/>
          <c:order val="1"/>
          <c:tx>
            <c:strRef>
              <c:f>'Saldo Comercial BR (2015)'!$D$10:$E$10</c:f>
              <c:strCache>
                <c:ptCount val="1"/>
                <c:pt idx="0">
                  <c:v>Importações</c:v>
                </c:pt>
              </c:strCache>
            </c:strRef>
          </c:tx>
          <c:spPr>
            <a:solidFill>
              <a:srgbClr val="C00000"/>
            </a:solidFill>
            <a:ln>
              <a:solidFill>
                <a:srgbClr val="C00000"/>
              </a:solidFill>
            </a:ln>
          </c:spPr>
          <c:invertIfNegative val="0"/>
          <c:dLbls>
            <c:dLbl>
              <c:idx val="0"/>
              <c:layout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0"/>
              <c:layout>
                <c:manualLayout>
                  <c:x val="-6.1413165290149403E-3"/>
                  <c:y val="0"/>
                </c:manualLayout>
              </c:layout>
              <c:spPr/>
              <c:txPr>
                <a:bodyPr/>
                <a:lstStyle/>
                <a:p>
                  <a:pPr>
                    <a:defRPr sz="1100" b="1">
                      <a:solidFill>
                        <a:srgbClr val="C00000"/>
                      </a:solidFill>
                    </a:defRPr>
                  </a:pPr>
                  <a:endParaRPr lang="pt-BR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1"/>
              <c:layout/>
              <c:spPr/>
              <c:txPr>
                <a:bodyPr/>
                <a:lstStyle/>
                <a:p>
                  <a:pPr>
                    <a:defRPr sz="1100" b="1">
                      <a:solidFill>
                        <a:srgbClr val="C00000"/>
                      </a:solidFill>
                    </a:defRPr>
                  </a:pPr>
                  <a:endParaRPr lang="pt-BR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numFmt formatCode="#,##0.0" sourceLinked="0"/>
            <c:txPr>
              <a:bodyPr/>
              <a:lstStyle/>
              <a:p>
                <a:pPr>
                  <a:defRPr sz="1200" b="1">
                    <a:solidFill>
                      <a:srgbClr val="C00000"/>
                    </a:solidFill>
                  </a:defRPr>
                </a:pPr>
                <a:endParaRPr lang="pt-BR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</c:dLbls>
          <c:cat>
            <c:strRef>
              <c:f>'Saldo Comercial BR (2015)'!$A$28:$A$39</c:f>
              <c:strCache>
                <c:ptCount val="12"/>
                <c:pt idx="0">
                  <c:v>05</c:v>
                </c:pt>
                <c:pt idx="1">
                  <c:v>06</c:v>
                </c:pt>
                <c:pt idx="2">
                  <c:v>07</c:v>
                </c:pt>
                <c:pt idx="3">
                  <c:v>08</c:v>
                </c:pt>
                <c:pt idx="4">
                  <c:v>09</c:v>
                </c:pt>
                <c:pt idx="5">
                  <c:v>10</c:v>
                </c:pt>
                <c:pt idx="6">
                  <c:v>11</c:v>
                </c:pt>
                <c:pt idx="7">
                  <c:v>12</c:v>
                </c:pt>
                <c:pt idx="8">
                  <c:v>13</c:v>
                </c:pt>
                <c:pt idx="9">
                  <c:v>14</c:v>
                </c:pt>
                <c:pt idx="10">
                  <c:v>15</c:v>
                </c:pt>
                <c:pt idx="11">
                  <c:v>16*</c:v>
                </c:pt>
              </c:strCache>
            </c:strRef>
          </c:cat>
          <c:val>
            <c:numRef>
              <c:f>'Saldo Comercial BR (2015)'!$J$28:$J$39</c:f>
              <c:numCache>
                <c:formatCode>0.0_ ;[Red]\-0.0\ </c:formatCode>
                <c:ptCount val="12"/>
                <c:pt idx="0">
                  <c:v>-5.1100446369999997</c:v>
                </c:pt>
                <c:pt idx="1">
                  <c:v>-6.6954605190000001</c:v>
                </c:pt>
                <c:pt idx="2">
                  <c:v>-8.7190870389999997</c:v>
                </c:pt>
                <c:pt idx="3">
                  <c:v>-11.819797519</c:v>
                </c:pt>
                <c:pt idx="4">
                  <c:v>-9.9</c:v>
                </c:pt>
                <c:pt idx="5">
                  <c:v>-13.391</c:v>
                </c:pt>
                <c:pt idx="6">
                  <c:v>-17.500020369000001</c:v>
                </c:pt>
                <c:pt idx="7">
                  <c:v>-16.406491231</c:v>
                </c:pt>
                <c:pt idx="8">
                  <c:v>-17.061</c:v>
                </c:pt>
                <c:pt idx="9">
                  <c:v>-16.613</c:v>
                </c:pt>
                <c:pt idx="10">
                  <c:v>-13.073</c:v>
                </c:pt>
                <c:pt idx="11">
                  <c:v>-12.07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0"/>
        <c:overlap val="100"/>
        <c:axId val="202555776"/>
        <c:axId val="202557312"/>
      </c:barChart>
      <c:lineChart>
        <c:grouping val="standard"/>
        <c:varyColors val="0"/>
        <c:ser>
          <c:idx val="2"/>
          <c:order val="2"/>
          <c:tx>
            <c:strRef>
              <c:f>'Saldo Comercial BR (2015)'!$F$10:$G$10</c:f>
              <c:strCache>
                <c:ptCount val="1"/>
                <c:pt idx="0">
                  <c:v>Saldo</c:v>
                </c:pt>
              </c:strCache>
            </c:strRef>
          </c:tx>
          <c:spPr>
            <a:ln w="28575">
              <a:solidFill>
                <a:schemeClr val="tx2">
                  <a:lumMod val="75000"/>
                </a:schemeClr>
              </a:solidFill>
            </a:ln>
          </c:spPr>
          <c:marker>
            <c:symbol val="circle"/>
            <c:size val="7"/>
            <c:spPr>
              <a:solidFill>
                <a:schemeClr val="bg1"/>
              </a:solidFill>
              <a:ln w="22225">
                <a:solidFill>
                  <a:schemeClr val="tx2">
                    <a:lumMod val="75000"/>
                  </a:schemeClr>
                </a:solidFill>
              </a:ln>
            </c:spPr>
          </c:marker>
          <c:dLbls>
            <c:dLbl>
              <c:idx val="0"/>
              <c:layout>
                <c:manualLayout>
                  <c:x val="-6.4719484593146914E-2"/>
                  <c:y val="4.336683240916076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0"/>
              <c:layout>
                <c:manualLayout>
                  <c:x val="-6.1413165290149403E-2"/>
                  <c:y val="4.997111659623899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1"/>
              <c:layout>
                <c:manualLayout>
                  <c:x val="-1.22826330580299E-2"/>
                  <c:y val="4.997111659623899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numFmt formatCode="#,##0.0" sourceLinked="0"/>
            <c:txPr>
              <a:bodyPr/>
              <a:lstStyle/>
              <a:p>
                <a:pPr>
                  <a:defRPr sz="1200" b="1">
                    <a:solidFill>
                      <a:schemeClr val="accent1">
                        <a:lumMod val="50000"/>
                      </a:schemeClr>
                    </a:solidFill>
                  </a:defRPr>
                </a:pPr>
                <a:endParaRPr lang="pt-BR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</c:dLbls>
          <c:cat>
            <c:strRef>
              <c:f>'Saldo Comercial BR (2015)'!$A$28:$A$39</c:f>
              <c:strCache>
                <c:ptCount val="12"/>
                <c:pt idx="0">
                  <c:v>05</c:v>
                </c:pt>
                <c:pt idx="1">
                  <c:v>06</c:v>
                </c:pt>
                <c:pt idx="2">
                  <c:v>07</c:v>
                </c:pt>
                <c:pt idx="3">
                  <c:v>08</c:v>
                </c:pt>
                <c:pt idx="4">
                  <c:v>09</c:v>
                </c:pt>
                <c:pt idx="5">
                  <c:v>10</c:v>
                </c:pt>
                <c:pt idx="6">
                  <c:v>11</c:v>
                </c:pt>
                <c:pt idx="7">
                  <c:v>12</c:v>
                </c:pt>
                <c:pt idx="8">
                  <c:v>13</c:v>
                </c:pt>
                <c:pt idx="9">
                  <c:v>14</c:v>
                </c:pt>
                <c:pt idx="10">
                  <c:v>15</c:v>
                </c:pt>
                <c:pt idx="11">
                  <c:v>16*</c:v>
                </c:pt>
              </c:strCache>
            </c:strRef>
          </c:cat>
          <c:val>
            <c:numRef>
              <c:f>'Saldo Comercial BR (2015)'!$G$28:$G$39</c:f>
              <c:numCache>
                <c:formatCode>0.0</c:formatCode>
                <c:ptCount val="12"/>
                <c:pt idx="0">
                  <c:v>38.507002355000004</c:v>
                </c:pt>
                <c:pt idx="1">
                  <c:v>42.769483289</c:v>
                </c:pt>
                <c:pt idx="2">
                  <c:v>49.701331762999999</c:v>
                </c:pt>
                <c:pt idx="3">
                  <c:v>59.986669698999997</c:v>
                </c:pt>
                <c:pt idx="4">
                  <c:v>54.886000000000003</c:v>
                </c:pt>
                <c:pt idx="5">
                  <c:v>63.050999999999995</c:v>
                </c:pt>
                <c:pt idx="6">
                  <c:v>77.467627054000005</c:v>
                </c:pt>
                <c:pt idx="7">
                  <c:v>79.407686346999995</c:v>
                </c:pt>
                <c:pt idx="8">
                  <c:v>82.908999999999992</c:v>
                </c:pt>
                <c:pt idx="9" formatCode="_-* #,##0.0_-;\-* #,##0.0_-;_-* &quot;-&quot;??_-;_-@_-">
                  <c:v>80.137</c:v>
                </c:pt>
                <c:pt idx="10" formatCode="_-* #,##0.0_-;\-* #,##0.0_-;_-* &quot;-&quot;??_-;_-@_-">
                  <c:v>75.15100000000001</c:v>
                </c:pt>
                <c:pt idx="11" formatCode="_-* #,##0.0_-;\-* #,##0.0_-;_-* &quot;-&quot;??_-;_-@_-">
                  <c:v>78.69</c:v>
                </c:pt>
              </c:numCache>
            </c:numRef>
          </c:val>
          <c:smooth val="1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02555776"/>
        <c:axId val="202557312"/>
      </c:lineChart>
      <c:catAx>
        <c:axId val="202555776"/>
        <c:scaling>
          <c:orientation val="minMax"/>
        </c:scaling>
        <c:delete val="0"/>
        <c:axPos val="b"/>
        <c:numFmt formatCode="ge\r\a\l" sourceLinked="1"/>
        <c:majorTickMark val="out"/>
        <c:minorTickMark val="none"/>
        <c:tickLblPos val="low"/>
        <c:txPr>
          <a:bodyPr/>
          <a:lstStyle/>
          <a:p>
            <a:pPr>
              <a:defRPr sz="1400" b="1"/>
            </a:pPr>
            <a:endParaRPr lang="pt-BR"/>
          </a:p>
        </c:txPr>
        <c:crossAx val="202557312"/>
        <c:crosses val="autoZero"/>
        <c:auto val="1"/>
        <c:lblAlgn val="ctr"/>
        <c:lblOffset val="100"/>
        <c:noMultiLvlLbl val="0"/>
      </c:catAx>
      <c:valAx>
        <c:axId val="202557312"/>
        <c:scaling>
          <c:orientation val="minMax"/>
          <c:max val="110"/>
          <c:min val="-75"/>
        </c:scaling>
        <c:delete val="1"/>
        <c:axPos val="l"/>
        <c:numFmt formatCode="0" sourceLinked="0"/>
        <c:majorTickMark val="out"/>
        <c:minorTickMark val="out"/>
        <c:tickLblPos val="nextTo"/>
        <c:crossAx val="202555776"/>
        <c:crosses val="autoZero"/>
        <c:crossBetween val="between"/>
      </c:valAx>
      <c:spPr>
        <a:noFill/>
      </c:spPr>
    </c:plotArea>
    <c:legend>
      <c:legendPos val="r"/>
      <c:layout>
        <c:manualLayout>
          <c:xMode val="edge"/>
          <c:yMode val="edge"/>
          <c:x val="4.0585418152210798E-2"/>
          <c:y val="3.4085728909968797E-2"/>
          <c:w val="0.344255362998794"/>
          <c:h val="0.20346471072735001"/>
        </c:manualLayout>
      </c:layout>
      <c:overlay val="0"/>
      <c:txPr>
        <a:bodyPr/>
        <a:lstStyle/>
        <a:p>
          <a:pPr>
            <a:defRPr sz="1300" b="1" i="1">
              <a:latin typeface="+mn-lt"/>
            </a:defRPr>
          </a:pPr>
          <a:endParaRPr lang="pt-BR"/>
        </a:p>
      </c:txPr>
    </c:legend>
    <c:plotVisOnly val="1"/>
    <c:dispBlanksAs val="gap"/>
    <c:showDLblsOverMax val="0"/>
  </c:chart>
  <c:spPr>
    <a:noFill/>
    <a:ln>
      <a:noFill/>
    </a:ln>
  </c:sp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pt-B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1.8899625491292101E-2"/>
          <c:y val="6.8523631395141005E-2"/>
          <c:w val="0.971685347278471"/>
          <c:h val="0.84566155044734204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'Saldo Comercial BR (2015)'!$P$47</c:f>
              <c:strCache>
                <c:ptCount val="1"/>
                <c:pt idx="0">
                  <c:v>Agronegócio</c:v>
                </c:pt>
              </c:strCache>
            </c:strRef>
          </c:tx>
          <c:spPr>
            <a:solidFill>
              <a:srgbClr val="0070C0"/>
            </a:solidFill>
            <a:ln>
              <a:noFill/>
            </a:ln>
          </c:spPr>
          <c:invertIfNegative val="0"/>
          <c:dLbls>
            <c:dLbl>
              <c:idx val="0"/>
              <c:layout>
                <c:manualLayout>
                  <c:x val="-5.8664139027542585E-3"/>
                  <c:y val="-3.244886208277068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0"/>
              <c:layout>
                <c:manualLayout>
                  <c:x val="-3.0715806474940401E-3"/>
                  <c:y val="1.2492779149059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1"/>
              <c:layout/>
              <c:showLegendKey val="0"/>
              <c:showVal val="1"/>
              <c:showCatName val="0"/>
              <c:showSerName val="0"/>
              <c:showPercent val="0"/>
              <c:showBubbleSize val="0"/>
            </c:dLbl>
            <c:numFmt formatCode="#,##0.0" sourceLinked="0"/>
            <c:spPr>
              <a:ln>
                <a:noFill/>
              </a:ln>
            </c:spPr>
            <c:txPr>
              <a:bodyPr/>
              <a:lstStyle/>
              <a:p>
                <a:pPr>
                  <a:defRPr sz="1200" b="1">
                    <a:solidFill>
                      <a:srgbClr val="0070C0"/>
                    </a:solidFill>
                  </a:defRPr>
                </a:pPr>
                <a:endParaRPr lang="pt-BR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</c:dLbls>
          <c:cat>
            <c:strRef>
              <c:f>'Saldo Comercial BR (2015)'!$A$28:$A$39</c:f>
              <c:strCache>
                <c:ptCount val="12"/>
                <c:pt idx="0">
                  <c:v>05</c:v>
                </c:pt>
                <c:pt idx="1">
                  <c:v>06</c:v>
                </c:pt>
                <c:pt idx="2">
                  <c:v>07</c:v>
                </c:pt>
                <c:pt idx="3">
                  <c:v>08</c:v>
                </c:pt>
                <c:pt idx="4">
                  <c:v>09</c:v>
                </c:pt>
                <c:pt idx="5">
                  <c:v>10</c:v>
                </c:pt>
                <c:pt idx="6">
                  <c:v>11</c:v>
                </c:pt>
                <c:pt idx="7">
                  <c:v>12</c:v>
                </c:pt>
                <c:pt idx="8">
                  <c:v>13</c:v>
                </c:pt>
                <c:pt idx="9">
                  <c:v>14</c:v>
                </c:pt>
                <c:pt idx="10">
                  <c:v>15</c:v>
                </c:pt>
                <c:pt idx="11">
                  <c:v>16*</c:v>
                </c:pt>
              </c:strCache>
            </c:strRef>
          </c:cat>
          <c:val>
            <c:numRef>
              <c:f>'Saldo Comercial BR (2015)'!$G$28:$G$39</c:f>
              <c:numCache>
                <c:formatCode>0.0</c:formatCode>
                <c:ptCount val="12"/>
                <c:pt idx="0">
                  <c:v>38.507002355000004</c:v>
                </c:pt>
                <c:pt idx="1">
                  <c:v>42.769483289</c:v>
                </c:pt>
                <c:pt idx="2">
                  <c:v>49.701331762999999</c:v>
                </c:pt>
                <c:pt idx="3">
                  <c:v>59.986669698999997</c:v>
                </c:pt>
                <c:pt idx="4">
                  <c:v>54.886000000000003</c:v>
                </c:pt>
                <c:pt idx="5">
                  <c:v>63.050999999999995</c:v>
                </c:pt>
                <c:pt idx="6">
                  <c:v>77.467627054000005</c:v>
                </c:pt>
                <c:pt idx="7">
                  <c:v>79.407686346999995</c:v>
                </c:pt>
                <c:pt idx="8">
                  <c:v>82.908999999999992</c:v>
                </c:pt>
                <c:pt idx="9" formatCode="_-* #,##0.0_-;\-* #,##0.0_-;_-* &quot;-&quot;??_-;_-@_-">
                  <c:v>80.137</c:v>
                </c:pt>
                <c:pt idx="10" formatCode="_-* #,##0.0_-;\-* #,##0.0_-;_-* &quot;-&quot;??_-;_-@_-">
                  <c:v>75.15100000000001</c:v>
                </c:pt>
                <c:pt idx="11" formatCode="_-* #,##0.0_-;\-* #,##0.0_-;_-* &quot;-&quot;??_-;_-@_-">
                  <c:v>78.69</c:v>
                </c:pt>
              </c:numCache>
            </c:numRef>
          </c:val>
        </c:ser>
        <c:ser>
          <c:idx val="1"/>
          <c:order val="1"/>
          <c:tx>
            <c:strRef>
              <c:f>'Saldo Comercial BR (2015)'!$P$48</c:f>
              <c:strCache>
                <c:ptCount val="1"/>
                <c:pt idx="0">
                  <c:v>Outros Setores</c:v>
                </c:pt>
              </c:strCache>
            </c:strRef>
          </c:tx>
          <c:spPr>
            <a:solidFill>
              <a:schemeClr val="bg1">
                <a:lumMod val="85000"/>
              </a:schemeClr>
            </a:solidFill>
            <a:ln>
              <a:solidFill>
                <a:schemeClr val="accent6">
                  <a:lumMod val="75000"/>
                </a:schemeClr>
              </a:solidFill>
            </a:ln>
          </c:spPr>
          <c:invertIfNegative val="0"/>
          <c:dLbls>
            <c:dLbl>
              <c:idx val="0"/>
              <c:layout>
                <c:manualLayout>
                  <c:x val="-2.9332069513771258E-3"/>
                  <c:y val="9.739796739002465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0"/>
              <c:layout>
                <c:manualLayout>
                  <c:x val="2.9274329219452842E-3"/>
                  <c:y val="1.9201846560995711E-3"/>
                </c:manualLayout>
              </c:layout>
              <c:numFmt formatCode="#,##0.0" sourceLinked="0"/>
              <c:spPr/>
              <c:txPr>
                <a:bodyPr/>
                <a:lstStyle/>
                <a:p>
                  <a:pPr>
                    <a:defRPr sz="1100" b="1">
                      <a:solidFill>
                        <a:srgbClr val="C00000"/>
                      </a:solidFill>
                    </a:defRPr>
                  </a:pPr>
                  <a:endParaRPr lang="pt-BR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1"/>
              <c:layout>
                <c:manualLayout>
                  <c:x val="7.4732108130480136E-3"/>
                  <c:y val="8.1665884553457583E-3"/>
                </c:manualLayout>
              </c:layout>
              <c:numFmt formatCode="#,##0.0" sourceLinked="0"/>
              <c:spPr/>
              <c:txPr>
                <a:bodyPr/>
                <a:lstStyle/>
                <a:p>
                  <a:pPr>
                    <a:defRPr sz="1100" b="1">
                      <a:solidFill>
                        <a:srgbClr val="C00000"/>
                      </a:solidFill>
                    </a:defRPr>
                  </a:pPr>
                  <a:endParaRPr lang="pt-BR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numFmt formatCode="#,##0.0" sourceLinked="0"/>
            <c:txPr>
              <a:bodyPr/>
              <a:lstStyle/>
              <a:p>
                <a:pPr>
                  <a:defRPr sz="1200" b="1">
                    <a:solidFill>
                      <a:srgbClr val="C00000"/>
                    </a:solidFill>
                  </a:defRPr>
                </a:pPr>
                <a:endParaRPr lang="pt-BR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</c:dLbls>
          <c:cat>
            <c:strRef>
              <c:f>'Saldo Comercial BR (2015)'!$A$28:$A$39</c:f>
              <c:strCache>
                <c:ptCount val="12"/>
                <c:pt idx="0">
                  <c:v>05</c:v>
                </c:pt>
                <c:pt idx="1">
                  <c:v>06</c:v>
                </c:pt>
                <c:pt idx="2">
                  <c:v>07</c:v>
                </c:pt>
                <c:pt idx="3">
                  <c:v>08</c:v>
                </c:pt>
                <c:pt idx="4">
                  <c:v>09</c:v>
                </c:pt>
                <c:pt idx="5">
                  <c:v>10</c:v>
                </c:pt>
                <c:pt idx="6">
                  <c:v>11</c:v>
                </c:pt>
                <c:pt idx="7">
                  <c:v>12</c:v>
                </c:pt>
                <c:pt idx="8">
                  <c:v>13</c:v>
                </c:pt>
                <c:pt idx="9">
                  <c:v>14</c:v>
                </c:pt>
                <c:pt idx="10">
                  <c:v>15</c:v>
                </c:pt>
                <c:pt idx="11">
                  <c:v>16*</c:v>
                </c:pt>
              </c:strCache>
            </c:strRef>
          </c:cat>
          <c:val>
            <c:numRef>
              <c:f>'Saldo Comercial BR (2015)'!$K$28:$K$39</c:f>
              <c:numCache>
                <c:formatCode>0.0_ ;[Red]\-0.0\ </c:formatCode>
                <c:ptCount val="12"/>
                <c:pt idx="0">
                  <c:v>6.4218068719999906</c:v>
                </c:pt>
                <c:pt idx="1">
                  <c:v>3.6871454369999981</c:v>
                </c:pt>
                <c:pt idx="2">
                  <c:v>-9.6692589330000089</c:v>
                </c:pt>
                <c:pt idx="3">
                  <c:v>-35.02966969900001</c:v>
                </c:pt>
                <c:pt idx="4">
                  <c:v>-29.612999999999985</c:v>
                </c:pt>
                <c:pt idx="5">
                  <c:v>-42.904000000000011</c:v>
                </c:pt>
                <c:pt idx="6">
                  <c:v>-47.673627054000036</c:v>
                </c:pt>
                <c:pt idx="7">
                  <c:v>-59.969686346999993</c:v>
                </c:pt>
                <c:pt idx="8">
                  <c:v>-80.347999999999985</c:v>
                </c:pt>
                <c:pt idx="9">
                  <c:v>-84.19</c:v>
                </c:pt>
                <c:pt idx="10">
                  <c:v>-55.466000000000022</c:v>
                </c:pt>
                <c:pt idx="11">
                  <c:v>-37.024999999999991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0"/>
        <c:overlap val="100"/>
        <c:axId val="202603136"/>
        <c:axId val="202613120"/>
      </c:barChart>
      <c:lineChart>
        <c:grouping val="standard"/>
        <c:varyColors val="0"/>
        <c:ser>
          <c:idx val="2"/>
          <c:order val="2"/>
          <c:tx>
            <c:strRef>
              <c:f>'Saldo Comercial BR (2015)'!$P$49</c:f>
              <c:strCache>
                <c:ptCount val="1"/>
                <c:pt idx="0">
                  <c:v>Saldo Total Brasil</c:v>
                </c:pt>
              </c:strCache>
            </c:strRef>
          </c:tx>
          <c:spPr>
            <a:ln w="28575">
              <a:solidFill>
                <a:srgbClr val="002060"/>
              </a:solidFill>
            </a:ln>
          </c:spPr>
          <c:marker>
            <c:symbol val="circle"/>
            <c:size val="7"/>
            <c:spPr>
              <a:solidFill>
                <a:schemeClr val="bg1"/>
              </a:solidFill>
              <a:ln w="22225">
                <a:solidFill>
                  <a:srgbClr val="002060"/>
                </a:solidFill>
              </a:ln>
            </c:spPr>
          </c:marker>
          <c:dLbls>
            <c:dLbl>
              <c:idx val="0"/>
              <c:layout>
                <c:manualLayout>
                  <c:x val="-5.872003163244284E-2"/>
                  <c:y val="4.64734691287399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0"/>
              <c:layout>
                <c:manualLayout>
                  <c:x val="-6.1428975280687116E-2"/>
                  <c:y val="-5.2110095253382206E-2"/>
                </c:manualLayout>
              </c:layout>
              <c:numFmt formatCode="#,##0.0" sourceLinked="0"/>
              <c:spPr>
                <a:noFill/>
              </c:spPr>
              <c:txPr>
                <a:bodyPr/>
                <a:lstStyle/>
                <a:p>
                  <a:pPr>
                    <a:defRPr sz="1200" b="1">
                      <a:solidFill>
                        <a:schemeClr val="tx1"/>
                      </a:solidFill>
                    </a:defRPr>
                  </a:pPr>
                  <a:endParaRPr lang="pt-BR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1"/>
              <c:layout>
                <c:manualLayout>
                  <c:x val="-6.5586045510438061E-3"/>
                  <c:y val="-4.661578460622473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numFmt formatCode="#,##0.0" sourceLinked="0"/>
            <c:txPr>
              <a:bodyPr/>
              <a:lstStyle/>
              <a:p>
                <a:pPr>
                  <a:defRPr sz="1200" b="1">
                    <a:solidFill>
                      <a:schemeClr val="tx1"/>
                    </a:solidFill>
                  </a:defRPr>
                </a:pPr>
                <a:endParaRPr lang="pt-BR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</c:dLbls>
          <c:cat>
            <c:strRef>
              <c:f>'Saldo Comercial BR (2015)'!$A$28:$A$39</c:f>
              <c:strCache>
                <c:ptCount val="12"/>
                <c:pt idx="0">
                  <c:v>05</c:v>
                </c:pt>
                <c:pt idx="1">
                  <c:v>06</c:v>
                </c:pt>
                <c:pt idx="2">
                  <c:v>07</c:v>
                </c:pt>
                <c:pt idx="3">
                  <c:v>08</c:v>
                </c:pt>
                <c:pt idx="4">
                  <c:v>09</c:v>
                </c:pt>
                <c:pt idx="5">
                  <c:v>10</c:v>
                </c:pt>
                <c:pt idx="6">
                  <c:v>11</c:v>
                </c:pt>
                <c:pt idx="7">
                  <c:v>12</c:v>
                </c:pt>
                <c:pt idx="8">
                  <c:v>13</c:v>
                </c:pt>
                <c:pt idx="9">
                  <c:v>14</c:v>
                </c:pt>
                <c:pt idx="10">
                  <c:v>15</c:v>
                </c:pt>
                <c:pt idx="11">
                  <c:v>16*</c:v>
                </c:pt>
              </c:strCache>
            </c:strRef>
          </c:cat>
          <c:val>
            <c:numRef>
              <c:f>'Saldo Comercial BR (2015)'!$F$28:$F$39</c:f>
              <c:numCache>
                <c:formatCode>0.0_ ;[Red]\-0.0\ </c:formatCode>
                <c:ptCount val="12"/>
                <c:pt idx="0">
                  <c:v>44.928809227000002</c:v>
                </c:pt>
                <c:pt idx="1">
                  <c:v>46.456628726000005</c:v>
                </c:pt>
                <c:pt idx="2">
                  <c:v>40.03207282999999</c:v>
                </c:pt>
                <c:pt idx="3">
                  <c:v>24.956999999999994</c:v>
                </c:pt>
                <c:pt idx="4">
                  <c:v>25.27300000000001</c:v>
                </c:pt>
                <c:pt idx="5">
                  <c:v>20.146999999999991</c:v>
                </c:pt>
                <c:pt idx="6">
                  <c:v>29.793999999999983</c:v>
                </c:pt>
                <c:pt idx="7">
                  <c:v>19.438000000000017</c:v>
                </c:pt>
                <c:pt idx="8">
                  <c:v>2.561000000000007</c:v>
                </c:pt>
                <c:pt idx="9">
                  <c:v>-4.0529999999999973</c:v>
                </c:pt>
                <c:pt idx="10">
                  <c:v>19.684999999999974</c:v>
                </c:pt>
                <c:pt idx="11">
                  <c:v>41.66500000000002</c:v>
                </c:pt>
              </c:numCache>
            </c:numRef>
          </c:val>
          <c:smooth val="1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02603136"/>
        <c:axId val="202613120"/>
      </c:lineChart>
      <c:catAx>
        <c:axId val="202603136"/>
        <c:scaling>
          <c:orientation val="minMax"/>
        </c:scaling>
        <c:delete val="0"/>
        <c:axPos val="b"/>
        <c:numFmt formatCode="ge\r\a\l" sourceLinked="1"/>
        <c:majorTickMark val="out"/>
        <c:minorTickMark val="none"/>
        <c:tickLblPos val="low"/>
        <c:txPr>
          <a:bodyPr/>
          <a:lstStyle/>
          <a:p>
            <a:pPr>
              <a:defRPr sz="1400" b="1"/>
            </a:pPr>
            <a:endParaRPr lang="pt-BR"/>
          </a:p>
        </c:txPr>
        <c:crossAx val="202613120"/>
        <c:crosses val="autoZero"/>
        <c:auto val="1"/>
        <c:lblAlgn val="ctr"/>
        <c:lblOffset val="100"/>
        <c:noMultiLvlLbl val="0"/>
      </c:catAx>
      <c:valAx>
        <c:axId val="202613120"/>
        <c:scaling>
          <c:orientation val="minMax"/>
          <c:max val="105"/>
          <c:min val="-85"/>
        </c:scaling>
        <c:delete val="1"/>
        <c:axPos val="l"/>
        <c:numFmt formatCode="0" sourceLinked="0"/>
        <c:majorTickMark val="out"/>
        <c:minorTickMark val="out"/>
        <c:tickLblPos val="nextTo"/>
        <c:crossAx val="202603136"/>
        <c:crosses val="autoZero"/>
        <c:crossBetween val="between"/>
      </c:valAx>
      <c:spPr>
        <a:noFill/>
      </c:spPr>
    </c:plotArea>
    <c:legend>
      <c:legendPos val="r"/>
      <c:layout>
        <c:manualLayout>
          <c:xMode val="edge"/>
          <c:yMode val="edge"/>
          <c:x val="4.0585418152210798E-2"/>
          <c:y val="3.4085728909968797E-2"/>
          <c:w val="0.42739624059694598"/>
          <c:h val="0.20346471072735001"/>
        </c:manualLayout>
      </c:layout>
      <c:overlay val="0"/>
      <c:txPr>
        <a:bodyPr/>
        <a:lstStyle/>
        <a:p>
          <a:pPr>
            <a:defRPr sz="1300" b="1" i="1">
              <a:latin typeface="+mn-lt"/>
            </a:defRPr>
          </a:pPr>
          <a:endParaRPr lang="pt-BR"/>
        </a:p>
      </c:txPr>
    </c:legend>
    <c:plotVisOnly val="1"/>
    <c:dispBlanksAs val="gap"/>
    <c:showDLblsOverMax val="0"/>
  </c:chart>
  <c:spPr>
    <a:noFill/>
    <a:ln>
      <a:noFill/>
    </a:ln>
  </c:sp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pt-BR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autoTitleDeleted val="0"/>
    <c:plotArea>
      <c:layout>
        <c:manualLayout>
          <c:layoutTarget val="inner"/>
          <c:xMode val="edge"/>
          <c:yMode val="edge"/>
          <c:x val="0.33526417893415494"/>
          <c:y val="2.9088602109558818E-2"/>
          <c:w val="0.50632191571019303"/>
          <c:h val="0.39604769198764911"/>
        </c:manualLayout>
      </c:layout>
      <c:pieChart>
        <c:varyColors val="1"/>
        <c:ser>
          <c:idx val="0"/>
          <c:order val="0"/>
          <c:dPt>
            <c:idx val="1"/>
            <c:bubble3D val="0"/>
          </c:dPt>
          <c:dPt>
            <c:idx val="2"/>
            <c:bubble3D val="0"/>
            <c:spPr>
              <a:solidFill>
                <a:srgbClr val="FFC000"/>
              </a:solidFill>
            </c:spPr>
          </c:dPt>
          <c:dPt>
            <c:idx val="3"/>
            <c:bubble3D val="0"/>
          </c:dPt>
          <c:dPt>
            <c:idx val="4"/>
            <c:bubble3D val="0"/>
          </c:dPt>
          <c:dPt>
            <c:idx val="5"/>
            <c:bubble3D val="0"/>
          </c:dPt>
          <c:dPt>
            <c:idx val="6"/>
            <c:bubble3D val="0"/>
          </c:dPt>
          <c:dPt>
            <c:idx val="7"/>
            <c:bubble3D val="0"/>
          </c:dPt>
          <c:dPt>
            <c:idx val="8"/>
            <c:bubble3D val="0"/>
          </c:dPt>
          <c:cat>
            <c:strRef>
              <c:f>'Produtos (2015)'!$E$9:$E$17</c:f>
              <c:strCache>
                <c:ptCount val="9"/>
                <c:pt idx="0">
                  <c:v> Complexo Soja - 31,7%</c:v>
                </c:pt>
                <c:pt idx="1">
                  <c:v> Carnes - 16,7%</c:v>
                </c:pt>
                <c:pt idx="2">
                  <c:v> Produtos Florestais - 11,7%</c:v>
                </c:pt>
                <c:pt idx="3">
                  <c:v> Açúcar e Etanol - 9,7%</c:v>
                </c:pt>
                <c:pt idx="4">
                  <c:v> Café - 7%</c:v>
                </c:pt>
                <c:pt idx="5">
                  <c:v> Cereais - 6,7%</c:v>
                </c:pt>
                <c:pt idx="6">
                  <c:v> Couros e Produtos - 3,1%</c:v>
                </c:pt>
                <c:pt idx="7">
                  <c:v> Fumo e Produtos - 2,5%</c:v>
                </c:pt>
                <c:pt idx="8">
                  <c:v> Demais - 11%</c:v>
                </c:pt>
              </c:strCache>
            </c:strRef>
          </c:cat>
          <c:val>
            <c:numRef>
              <c:f>'Produtos (2015)'!$F$9:$F$17</c:f>
              <c:numCache>
                <c:formatCode>#,##0</c:formatCode>
                <c:ptCount val="9"/>
                <c:pt idx="0">
                  <c:v>27957</c:v>
                </c:pt>
                <c:pt idx="1">
                  <c:v>14724</c:v>
                </c:pt>
                <c:pt idx="2">
                  <c:v>10334</c:v>
                </c:pt>
                <c:pt idx="3">
                  <c:v>8532</c:v>
                </c:pt>
                <c:pt idx="4">
                  <c:v>6159</c:v>
                </c:pt>
                <c:pt idx="5">
                  <c:v>5878</c:v>
                </c:pt>
                <c:pt idx="6">
                  <c:v>2713</c:v>
                </c:pt>
                <c:pt idx="7">
                  <c:v>2186</c:v>
                </c:pt>
                <c:pt idx="8">
                  <c:v>9741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legend>
      <c:legendPos val="b"/>
      <c:layout>
        <c:manualLayout>
          <c:xMode val="edge"/>
          <c:yMode val="edge"/>
          <c:x val="0.16736988296043434"/>
          <c:y val="0.45534120734908168"/>
          <c:w val="0.69323201732650563"/>
          <c:h val="0.5380872703412074"/>
        </c:manualLayout>
      </c:layout>
      <c:overlay val="0"/>
    </c:legend>
    <c:plotVisOnly val="1"/>
    <c:dispBlanksAs val="zero"/>
    <c:showDLblsOverMax val="0"/>
  </c:chart>
  <c:txPr>
    <a:bodyPr/>
    <a:lstStyle/>
    <a:p>
      <a:pPr>
        <a:defRPr sz="1800"/>
      </a:pPr>
      <a:endParaRPr lang="pt-BR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pt-BR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autoTitleDeleted val="0"/>
    <c:plotArea>
      <c:layout>
        <c:manualLayout>
          <c:layoutTarget val="inner"/>
          <c:xMode val="edge"/>
          <c:yMode val="edge"/>
          <c:x val="0.33676688852665748"/>
          <c:y val="1.5700508416315751E-2"/>
          <c:w val="0.52886140661924164"/>
          <c:h val="0.40734320460293127"/>
        </c:manualLayout>
      </c:layout>
      <c:pieChart>
        <c:varyColors val="1"/>
        <c:ser>
          <c:idx val="0"/>
          <c:order val="0"/>
          <c:dPt>
            <c:idx val="1"/>
            <c:bubble3D val="0"/>
          </c:dPt>
          <c:dPt>
            <c:idx val="2"/>
            <c:bubble3D val="0"/>
            <c:spPr>
              <a:solidFill>
                <a:srgbClr val="FFC000"/>
              </a:solidFill>
            </c:spPr>
          </c:dPt>
          <c:dPt>
            <c:idx val="3"/>
            <c:bubble3D val="0"/>
          </c:dPt>
          <c:dPt>
            <c:idx val="4"/>
            <c:bubble3D val="0"/>
          </c:dPt>
          <c:dPt>
            <c:idx val="5"/>
            <c:bubble3D val="0"/>
          </c:dPt>
          <c:dPt>
            <c:idx val="6"/>
            <c:bubble3D val="0"/>
          </c:dPt>
          <c:dPt>
            <c:idx val="7"/>
            <c:bubble3D val="0"/>
          </c:dPt>
          <c:dPt>
            <c:idx val="8"/>
            <c:bubble3D val="0"/>
          </c:dPt>
          <c:cat>
            <c:strRef>
              <c:f>'Produtos (2000-15)'!$A$9:$A$17</c:f>
              <c:strCache>
                <c:ptCount val="9"/>
                <c:pt idx="0">
                  <c:v> Produtos Florestais - 21,5%</c:v>
                </c:pt>
                <c:pt idx="1">
                  <c:v> Complexo Soja - 20,4%</c:v>
                </c:pt>
                <c:pt idx="2">
                  <c:v> Couros e Peleteria - 10,5%</c:v>
                </c:pt>
                <c:pt idx="3">
                  <c:v> Carnes - 9,5%</c:v>
                </c:pt>
                <c:pt idx="4">
                  <c:v> Café - 8,7%</c:v>
                </c:pt>
                <c:pt idx="5">
                  <c:v> Açúcar e Etanol - 6,0%</c:v>
                </c:pt>
                <c:pt idx="6">
                  <c:v> Fumo e Produtos - 4,1%</c:v>
                </c:pt>
                <c:pt idx="7">
                  <c:v> Cereais - 0,3%</c:v>
                </c:pt>
                <c:pt idx="8">
                  <c:v> Demais - 19,2%</c:v>
                </c:pt>
              </c:strCache>
            </c:strRef>
          </c:cat>
          <c:val>
            <c:numRef>
              <c:f>'Produtos (2000-15)'!$B$9:$B$17</c:f>
              <c:numCache>
                <c:formatCode>#,##0</c:formatCode>
                <c:ptCount val="9"/>
                <c:pt idx="0">
                  <c:v>4419.3385199999993</c:v>
                </c:pt>
                <c:pt idx="1">
                  <c:v>4192.2948470000001</c:v>
                </c:pt>
                <c:pt idx="2">
                  <c:v>2155.4365440000001</c:v>
                </c:pt>
                <c:pt idx="3">
                  <c:v>1957.4529480000001</c:v>
                </c:pt>
                <c:pt idx="4">
                  <c:v>1784.1421249999999</c:v>
                </c:pt>
                <c:pt idx="5">
                  <c:v>1233.8965370000001</c:v>
                </c:pt>
                <c:pt idx="6">
                  <c:v>841.4762199999999</c:v>
                </c:pt>
                <c:pt idx="7">
                  <c:v>64.302430000000001</c:v>
                </c:pt>
                <c:pt idx="8">
                  <c:v>3945.381612000001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legend>
      <c:legendPos val="b"/>
      <c:layout>
        <c:manualLayout>
          <c:xMode val="edge"/>
          <c:yMode val="edge"/>
          <c:x val="0.16736988296043429"/>
          <c:y val="0.4386972290599353"/>
          <c:w val="0.69323201732650563"/>
          <c:h val="0.55473113995640011"/>
        </c:manualLayout>
      </c:layout>
      <c:overlay val="0"/>
    </c:legend>
    <c:plotVisOnly val="1"/>
    <c:dispBlanksAs val="zero"/>
    <c:showDLblsOverMax val="0"/>
  </c:chart>
  <c:txPr>
    <a:bodyPr/>
    <a:lstStyle/>
    <a:p>
      <a:pPr>
        <a:defRPr sz="1800"/>
      </a:pPr>
      <a:endParaRPr lang="pt-BR"/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pt-BR"/>
  <c:roundedCorners val="0"/>
  <mc:AlternateContent xmlns:mc="http://schemas.openxmlformats.org/markup-compatibility/2006">
    <mc:Choice xmlns:c14="http://schemas.microsoft.com/office/drawing/2007/8/2/chart" Requires="c14">
      <c14:style val="111"/>
    </mc:Choice>
    <mc:Fallback>
      <c:style val="11"/>
    </mc:Fallback>
  </mc:AlternateContent>
  <c:chart>
    <c:autoTitleDeleted val="0"/>
    <c:plotArea>
      <c:layout>
        <c:manualLayout>
          <c:layoutTarget val="inner"/>
          <c:xMode val="edge"/>
          <c:yMode val="edge"/>
          <c:x val="0.24983328132934454"/>
          <c:y val="5.5555555555555558E-3"/>
          <c:w val="0.49411743112530532"/>
          <c:h val="0.44161745406824149"/>
        </c:manualLayout>
      </c:layout>
      <c:pieChart>
        <c:varyColors val="1"/>
        <c:ser>
          <c:idx val="0"/>
          <c:order val="0"/>
          <c:dPt>
            <c:idx val="1"/>
            <c:bubble3D val="0"/>
          </c:dPt>
          <c:dPt>
            <c:idx val="2"/>
            <c:bubble3D val="0"/>
          </c:dPt>
          <c:dPt>
            <c:idx val="3"/>
            <c:bubble3D val="0"/>
          </c:dPt>
          <c:dPt>
            <c:idx val="4"/>
            <c:bubble3D val="0"/>
          </c:dPt>
          <c:dPt>
            <c:idx val="5"/>
            <c:bubble3D val="0"/>
          </c:dPt>
          <c:dPt>
            <c:idx val="6"/>
            <c:bubble3D val="0"/>
          </c:dPt>
          <c:dPt>
            <c:idx val="7"/>
            <c:bubble3D val="0"/>
          </c:dPt>
          <c:dPt>
            <c:idx val="8"/>
            <c:bubble3D val="0"/>
          </c:dPt>
          <c:dPt>
            <c:idx val="9"/>
            <c:bubble3D val="0"/>
          </c:dPt>
          <c:cat>
            <c:strRef>
              <c:f>'Destinos - (2015)'!$E$10:$E$19</c:f>
              <c:strCache>
                <c:ptCount val="10"/>
                <c:pt idx="0">
                  <c:v> China - 24,1%</c:v>
                </c:pt>
                <c:pt idx="1">
                  <c:v> U.E 28 - 20,7%</c:v>
                </c:pt>
                <c:pt idx="2">
                  <c:v> Ásia (-China, -Or. Médio) - 19%</c:v>
                </c:pt>
                <c:pt idx="3">
                  <c:v> Oriente Médio - 8,2%</c:v>
                </c:pt>
                <c:pt idx="4">
                  <c:v> EUA - 7,3%</c:v>
                </c:pt>
                <c:pt idx="5">
                  <c:v> África (-Or. Médio) - 6,7%</c:v>
                </c:pt>
                <c:pt idx="6">
                  <c:v> Mercosul - 4,6%</c:v>
                </c:pt>
                <c:pt idx="7">
                  <c:v> Aladi (-Mercosul) - 3,5%</c:v>
                </c:pt>
                <c:pt idx="8">
                  <c:v> Europa Oriental - 3,4%</c:v>
                </c:pt>
                <c:pt idx="9">
                  <c:v> Demais - 2,5%</c:v>
                </c:pt>
              </c:strCache>
            </c:strRef>
          </c:cat>
          <c:val>
            <c:numRef>
              <c:f>'Destinos - (2015)'!$F$10:$F$19</c:f>
              <c:numCache>
                <c:formatCode>_(* #,##0_);_(* \(#,##0\);_(* "-"??_);_(@_)</c:formatCode>
                <c:ptCount val="10"/>
                <c:pt idx="0">
                  <c:v>21280138</c:v>
                </c:pt>
                <c:pt idx="1">
                  <c:v>18259302</c:v>
                </c:pt>
                <c:pt idx="2">
                  <c:v>16783443</c:v>
                </c:pt>
                <c:pt idx="3">
                  <c:v>7206899</c:v>
                </c:pt>
                <c:pt idx="4">
                  <c:v>6466844</c:v>
                </c:pt>
                <c:pt idx="5">
                  <c:v>5885474</c:v>
                </c:pt>
                <c:pt idx="6">
                  <c:v>4069286</c:v>
                </c:pt>
                <c:pt idx="7">
                  <c:v>3066887</c:v>
                </c:pt>
                <c:pt idx="8">
                  <c:v>2962343</c:v>
                </c:pt>
                <c:pt idx="9">
                  <c:v>2243502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legend>
      <c:legendPos val="b"/>
      <c:legendEntry>
        <c:idx val="0"/>
        <c:txPr>
          <a:bodyPr/>
          <a:lstStyle/>
          <a:p>
            <a:pPr>
              <a:defRPr sz="1600"/>
            </a:pPr>
            <a:endParaRPr lang="pt-BR"/>
          </a:p>
        </c:txPr>
      </c:legendEntry>
      <c:legendEntry>
        <c:idx val="1"/>
        <c:txPr>
          <a:bodyPr/>
          <a:lstStyle/>
          <a:p>
            <a:pPr>
              <a:defRPr sz="1600"/>
            </a:pPr>
            <a:endParaRPr lang="pt-BR"/>
          </a:p>
        </c:txPr>
      </c:legendEntry>
      <c:legendEntry>
        <c:idx val="2"/>
        <c:txPr>
          <a:bodyPr/>
          <a:lstStyle/>
          <a:p>
            <a:pPr>
              <a:defRPr sz="1600"/>
            </a:pPr>
            <a:endParaRPr lang="pt-BR"/>
          </a:p>
        </c:txPr>
      </c:legendEntry>
      <c:legendEntry>
        <c:idx val="3"/>
        <c:txPr>
          <a:bodyPr/>
          <a:lstStyle/>
          <a:p>
            <a:pPr>
              <a:defRPr sz="1600"/>
            </a:pPr>
            <a:endParaRPr lang="pt-BR"/>
          </a:p>
        </c:txPr>
      </c:legendEntry>
      <c:legendEntry>
        <c:idx val="4"/>
        <c:txPr>
          <a:bodyPr/>
          <a:lstStyle/>
          <a:p>
            <a:pPr>
              <a:defRPr sz="1600"/>
            </a:pPr>
            <a:endParaRPr lang="pt-BR"/>
          </a:p>
        </c:txPr>
      </c:legendEntry>
      <c:legendEntry>
        <c:idx val="5"/>
        <c:txPr>
          <a:bodyPr/>
          <a:lstStyle/>
          <a:p>
            <a:pPr>
              <a:defRPr sz="1600"/>
            </a:pPr>
            <a:endParaRPr lang="pt-BR"/>
          </a:p>
        </c:txPr>
      </c:legendEntry>
      <c:legendEntry>
        <c:idx val="6"/>
        <c:txPr>
          <a:bodyPr/>
          <a:lstStyle/>
          <a:p>
            <a:pPr>
              <a:defRPr sz="1600"/>
            </a:pPr>
            <a:endParaRPr lang="pt-BR"/>
          </a:p>
        </c:txPr>
      </c:legendEntry>
      <c:legendEntry>
        <c:idx val="8"/>
        <c:txPr>
          <a:bodyPr/>
          <a:lstStyle/>
          <a:p>
            <a:pPr>
              <a:defRPr sz="1600"/>
            </a:pPr>
            <a:endParaRPr lang="pt-BR"/>
          </a:p>
        </c:txPr>
      </c:legendEntry>
      <c:legendEntry>
        <c:idx val="9"/>
        <c:txPr>
          <a:bodyPr/>
          <a:lstStyle/>
          <a:p>
            <a:pPr>
              <a:defRPr sz="1600"/>
            </a:pPr>
            <a:endParaRPr lang="pt-BR"/>
          </a:p>
        </c:txPr>
      </c:legendEntry>
      <c:layout>
        <c:manualLayout>
          <c:xMode val="edge"/>
          <c:yMode val="edge"/>
          <c:x val="0.14872186431241549"/>
          <c:y val="0.42373400260395189"/>
          <c:w val="0.78924867997123127"/>
          <c:h val="0.56969448464412753"/>
        </c:manualLayout>
      </c:layout>
      <c:overlay val="0"/>
      <c:txPr>
        <a:bodyPr/>
        <a:lstStyle/>
        <a:p>
          <a:pPr>
            <a:defRPr sz="1600"/>
          </a:pPr>
          <a:endParaRPr lang="pt-BR"/>
        </a:p>
      </c:txPr>
    </c:legend>
    <c:plotVisOnly val="1"/>
    <c:dispBlanksAs val="zero"/>
    <c:showDLblsOverMax val="0"/>
  </c:chart>
  <c:txPr>
    <a:bodyPr/>
    <a:lstStyle/>
    <a:p>
      <a:pPr>
        <a:defRPr sz="1800"/>
      </a:pPr>
      <a:endParaRPr lang="pt-BR"/>
    </a:p>
  </c:txPr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pt-BR"/>
  <c:roundedCorners val="0"/>
  <mc:AlternateContent xmlns:mc="http://schemas.openxmlformats.org/markup-compatibility/2006">
    <mc:Choice xmlns:c14="http://schemas.microsoft.com/office/drawing/2007/8/2/chart" Requires="c14">
      <c14:style val="111"/>
    </mc:Choice>
    <mc:Fallback>
      <c:style val="11"/>
    </mc:Fallback>
  </mc:AlternateContent>
  <c:chart>
    <c:autoTitleDeleted val="0"/>
    <c:plotArea>
      <c:layout>
        <c:manualLayout>
          <c:layoutTarget val="inner"/>
          <c:xMode val="edge"/>
          <c:yMode val="edge"/>
          <c:x val="0.3014260971161391"/>
          <c:y val="2.3300328204386808E-2"/>
          <c:w val="0.40048935606964303"/>
          <c:h val="0.38774644913088857"/>
        </c:manualLayout>
      </c:layout>
      <c:pieChart>
        <c:varyColors val="1"/>
        <c:ser>
          <c:idx val="0"/>
          <c:order val="0"/>
          <c:dPt>
            <c:idx val="1"/>
            <c:bubble3D val="0"/>
          </c:dPt>
          <c:dPt>
            <c:idx val="2"/>
            <c:bubble3D val="0"/>
          </c:dPt>
          <c:dPt>
            <c:idx val="3"/>
            <c:bubble3D val="0"/>
          </c:dPt>
          <c:dPt>
            <c:idx val="4"/>
            <c:bubble3D val="0"/>
          </c:dPt>
          <c:dPt>
            <c:idx val="5"/>
            <c:bubble3D val="0"/>
          </c:dPt>
          <c:dPt>
            <c:idx val="6"/>
            <c:bubble3D val="0"/>
          </c:dPt>
          <c:dPt>
            <c:idx val="7"/>
            <c:bubble3D val="0"/>
          </c:dPt>
          <c:dPt>
            <c:idx val="8"/>
            <c:bubble3D val="0"/>
          </c:dPt>
          <c:dPt>
            <c:idx val="9"/>
            <c:bubble3D val="0"/>
          </c:dPt>
          <c:cat>
            <c:strRef>
              <c:f>'Destinos - (2000-15)'!$A$10:$A$19</c:f>
              <c:strCache>
                <c:ptCount val="10"/>
                <c:pt idx="0">
                  <c:v> U.E 27 - 41,1%</c:v>
                </c:pt>
                <c:pt idx="1">
                  <c:v> EUA - 18,3%</c:v>
                </c:pt>
                <c:pt idx="2">
                  <c:v> Ásia (-China, -Or. Médio) - 11,17%</c:v>
                </c:pt>
                <c:pt idx="3">
                  <c:v> Mercosul - 7,7%</c:v>
                </c:pt>
                <c:pt idx="4">
                  <c:v> Oriente Médio - 4,6%</c:v>
                </c:pt>
                <c:pt idx="5">
                  <c:v> Aladi (-Mercosul) - 4,3%</c:v>
                </c:pt>
                <c:pt idx="6">
                  <c:v> Europa Oriental - 3,1%</c:v>
                </c:pt>
                <c:pt idx="7">
                  <c:v> África (-Or. Médio) - 3,0%</c:v>
                </c:pt>
                <c:pt idx="8">
                  <c:v> China - 2,7%</c:v>
                </c:pt>
                <c:pt idx="9">
                  <c:v> Demais - 4,0%</c:v>
                </c:pt>
              </c:strCache>
            </c:strRef>
          </c:cat>
          <c:val>
            <c:numRef>
              <c:f>'Destinos - (2000-15)'!$B$10:$B$19</c:f>
              <c:numCache>
                <c:formatCode>_(* #,##0_);_(* \(#,##0\);_(* "-"??_);_(@_)</c:formatCode>
                <c:ptCount val="10"/>
                <c:pt idx="0">
                  <c:v>8472248.0899999999</c:v>
                </c:pt>
                <c:pt idx="1">
                  <c:v>3770807.6680000001</c:v>
                </c:pt>
                <c:pt idx="2">
                  <c:v>2282898.6260000002</c:v>
                </c:pt>
                <c:pt idx="3">
                  <c:v>1581698.111</c:v>
                </c:pt>
                <c:pt idx="4">
                  <c:v>953359.67299999995</c:v>
                </c:pt>
                <c:pt idx="5">
                  <c:v>891936.73300000001</c:v>
                </c:pt>
                <c:pt idx="6">
                  <c:v>648006.16399999999</c:v>
                </c:pt>
                <c:pt idx="7">
                  <c:v>614522.19499999995</c:v>
                </c:pt>
                <c:pt idx="8">
                  <c:v>562366.57400000002</c:v>
                </c:pt>
                <c:pt idx="9">
                  <c:v>815877.94900000095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legend>
      <c:legendPos val="b"/>
      <c:legendEntry>
        <c:idx val="0"/>
        <c:txPr>
          <a:bodyPr/>
          <a:lstStyle/>
          <a:p>
            <a:pPr>
              <a:defRPr sz="1600"/>
            </a:pPr>
            <a:endParaRPr lang="pt-BR"/>
          </a:p>
        </c:txPr>
      </c:legendEntry>
      <c:legendEntry>
        <c:idx val="1"/>
        <c:txPr>
          <a:bodyPr/>
          <a:lstStyle/>
          <a:p>
            <a:pPr>
              <a:defRPr sz="1600"/>
            </a:pPr>
            <a:endParaRPr lang="pt-BR"/>
          </a:p>
        </c:txPr>
      </c:legendEntry>
      <c:legendEntry>
        <c:idx val="2"/>
        <c:txPr>
          <a:bodyPr/>
          <a:lstStyle/>
          <a:p>
            <a:pPr>
              <a:defRPr sz="1600"/>
            </a:pPr>
            <a:endParaRPr lang="pt-BR"/>
          </a:p>
        </c:txPr>
      </c:legendEntry>
      <c:legendEntry>
        <c:idx val="3"/>
        <c:txPr>
          <a:bodyPr/>
          <a:lstStyle/>
          <a:p>
            <a:pPr>
              <a:defRPr sz="1600"/>
            </a:pPr>
            <a:endParaRPr lang="pt-BR"/>
          </a:p>
        </c:txPr>
      </c:legendEntry>
      <c:legendEntry>
        <c:idx val="4"/>
        <c:txPr>
          <a:bodyPr/>
          <a:lstStyle/>
          <a:p>
            <a:pPr>
              <a:defRPr sz="1600"/>
            </a:pPr>
            <a:endParaRPr lang="pt-BR"/>
          </a:p>
        </c:txPr>
      </c:legendEntry>
      <c:legendEntry>
        <c:idx val="5"/>
        <c:txPr>
          <a:bodyPr/>
          <a:lstStyle/>
          <a:p>
            <a:pPr>
              <a:defRPr sz="1600"/>
            </a:pPr>
            <a:endParaRPr lang="pt-BR"/>
          </a:p>
        </c:txPr>
      </c:legendEntry>
      <c:legendEntry>
        <c:idx val="6"/>
        <c:txPr>
          <a:bodyPr/>
          <a:lstStyle/>
          <a:p>
            <a:pPr>
              <a:defRPr sz="1600"/>
            </a:pPr>
            <a:endParaRPr lang="pt-BR"/>
          </a:p>
        </c:txPr>
      </c:legendEntry>
      <c:legendEntry>
        <c:idx val="8"/>
        <c:txPr>
          <a:bodyPr/>
          <a:lstStyle/>
          <a:p>
            <a:pPr>
              <a:defRPr sz="1600"/>
            </a:pPr>
            <a:endParaRPr lang="pt-BR"/>
          </a:p>
        </c:txPr>
      </c:legendEntry>
      <c:legendEntry>
        <c:idx val="9"/>
        <c:txPr>
          <a:bodyPr/>
          <a:lstStyle/>
          <a:p>
            <a:pPr>
              <a:defRPr sz="1600"/>
            </a:pPr>
            <a:endParaRPr lang="pt-BR"/>
          </a:p>
        </c:txPr>
      </c:legendEntry>
      <c:layout>
        <c:manualLayout>
          <c:xMode val="edge"/>
          <c:yMode val="edge"/>
          <c:x val="0.19532856724069614"/>
          <c:y val="0.43727322313440053"/>
          <c:w val="0.71498803908252762"/>
          <c:h val="0.55369598816723853"/>
        </c:manualLayout>
      </c:layout>
      <c:overlay val="0"/>
      <c:txPr>
        <a:bodyPr/>
        <a:lstStyle/>
        <a:p>
          <a:pPr>
            <a:defRPr sz="1600"/>
          </a:pPr>
          <a:endParaRPr lang="pt-BR"/>
        </a:p>
      </c:txPr>
    </c:legend>
    <c:plotVisOnly val="1"/>
    <c:dispBlanksAs val="zero"/>
    <c:showDLblsOverMax val="0"/>
  </c:chart>
  <c:txPr>
    <a:bodyPr/>
    <a:lstStyle/>
    <a:p>
      <a:pPr>
        <a:defRPr sz="1800"/>
      </a:pPr>
      <a:endParaRPr lang="pt-BR"/>
    </a:p>
  </c:txPr>
  <c:externalData r:id="rId1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pt-B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1800"/>
            </a:pPr>
            <a:r>
              <a:rPr lang="en-US" sz="1800"/>
              <a:t>Produtividade de Grãos (T/ha)</a:t>
            </a:r>
          </a:p>
        </c:rich>
      </c:tx>
      <c:layout/>
      <c:overlay val="0"/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Plan1!$B$3</c:f>
              <c:strCache>
                <c:ptCount val="1"/>
                <c:pt idx="0">
                  <c:v>Grãos</c:v>
                </c:pt>
              </c:strCache>
            </c:strRef>
          </c:tx>
          <c:spPr>
            <a:gradFill flip="none" rotWithShape="1">
              <a:gsLst>
                <a:gs pos="0">
                  <a:schemeClr val="tx2"/>
                </a:gs>
                <a:gs pos="100000">
                  <a:schemeClr val="tx2">
                    <a:lumMod val="5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1"/>
              <a:tileRect/>
            </a:gra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invertIfNegative val="0"/>
          <c:dLbls>
            <c:txPr>
              <a:bodyPr/>
              <a:lstStyle/>
              <a:p>
                <a:pPr>
                  <a:defRPr sz="1100" b="1"/>
                </a:pPr>
                <a:endParaRPr lang="pt-B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Plan1!$A$5:$A$15</c:f>
              <c:strCache>
                <c:ptCount val="11"/>
                <c:pt idx="0">
                  <c:v>2015/16</c:v>
                </c:pt>
                <c:pt idx="1">
                  <c:v>2016/17</c:v>
                </c:pt>
                <c:pt idx="2">
                  <c:v>2017/18</c:v>
                </c:pt>
                <c:pt idx="3">
                  <c:v>2018/19</c:v>
                </c:pt>
                <c:pt idx="4">
                  <c:v>2019/20</c:v>
                </c:pt>
                <c:pt idx="5">
                  <c:v>2020/21</c:v>
                </c:pt>
                <c:pt idx="6">
                  <c:v>2021/22</c:v>
                </c:pt>
                <c:pt idx="7">
                  <c:v>2022/23</c:v>
                </c:pt>
                <c:pt idx="8">
                  <c:v>2023/24</c:v>
                </c:pt>
                <c:pt idx="9">
                  <c:v>2024/25</c:v>
                </c:pt>
                <c:pt idx="10">
                  <c:v>2025/26</c:v>
                </c:pt>
              </c:strCache>
            </c:strRef>
          </c:cat>
          <c:val>
            <c:numRef>
              <c:f>Plan1!$B$5:$B$15</c:f>
              <c:numCache>
                <c:formatCode>0.00</c:formatCode>
                <c:ptCount val="11"/>
                <c:pt idx="0">
                  <c:v>3.38</c:v>
                </c:pt>
                <c:pt idx="1">
                  <c:v>3.59</c:v>
                </c:pt>
                <c:pt idx="2">
                  <c:v>3.58</c:v>
                </c:pt>
                <c:pt idx="3">
                  <c:v>3.65</c:v>
                </c:pt>
                <c:pt idx="4">
                  <c:v>3.68</c:v>
                </c:pt>
                <c:pt idx="5">
                  <c:v>3.72</c:v>
                </c:pt>
                <c:pt idx="6">
                  <c:v>3.76</c:v>
                </c:pt>
                <c:pt idx="7">
                  <c:v>3.79</c:v>
                </c:pt>
                <c:pt idx="8">
                  <c:v>3.83</c:v>
                </c:pt>
                <c:pt idx="9">
                  <c:v>3.86</c:v>
                </c:pt>
                <c:pt idx="10">
                  <c:v>3.89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4"/>
        <c:axId val="212880768"/>
        <c:axId val="212886656"/>
      </c:barChart>
      <c:catAx>
        <c:axId val="212880768"/>
        <c:scaling>
          <c:orientation val="minMax"/>
        </c:scaling>
        <c:delete val="0"/>
        <c:axPos val="b"/>
        <c:majorTickMark val="out"/>
        <c:minorTickMark val="none"/>
        <c:tickLblPos val="nextTo"/>
        <c:crossAx val="212886656"/>
        <c:crosses val="autoZero"/>
        <c:auto val="1"/>
        <c:lblAlgn val="ctr"/>
        <c:lblOffset val="100"/>
        <c:noMultiLvlLbl val="0"/>
      </c:catAx>
      <c:valAx>
        <c:axId val="212886656"/>
        <c:scaling>
          <c:orientation val="minMax"/>
          <c:max val="4"/>
        </c:scaling>
        <c:delete val="1"/>
        <c:axPos val="l"/>
        <c:numFmt formatCode="0.00" sourceLinked="1"/>
        <c:majorTickMark val="out"/>
        <c:minorTickMark val="none"/>
        <c:tickLblPos val="nextTo"/>
        <c:crossAx val="212880768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200">
          <a:latin typeface="Arial" panose="020B0604020202020204" pitchFamily="34" charset="0"/>
          <a:cs typeface="Arial" panose="020B0604020202020204" pitchFamily="34" charset="0"/>
        </a:defRPr>
      </a:pPr>
      <a:endParaRPr lang="pt-BR"/>
    </a:p>
  </c:txPr>
  <c:externalData r:id="rId1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5_1">
  <dgm:title val=""/>
  <dgm:desc val=""/>
  <dgm:catLst>
    <dgm:cat type="accent5" pri="11100"/>
  </dgm:catLst>
  <dgm:styleLbl name="node0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5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5">
        <a:tint val="4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5">
        <a:tint val="4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5">
        <a:tint val="4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5"/>
    </dgm:fillClrLst>
    <dgm:linClrLst meth="repeat">
      <a:schemeClr val="accent5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accent5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5">
        <a:alpha val="4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5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5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5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8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12037D0-E281-400B-BA2A-7F4767BED494}" type="doc">
      <dgm:prSet loTypeId="urn:microsoft.com/office/officeart/2005/8/layout/vList2" loCatId="list" qsTypeId="urn:microsoft.com/office/officeart/2005/8/quickstyle/simple3" qsCatId="simple" csTypeId="urn:microsoft.com/office/officeart/2005/8/colors/accent5_1" csCatId="accent5" phldr="1"/>
      <dgm:spPr/>
      <dgm:t>
        <a:bodyPr/>
        <a:lstStyle/>
        <a:p>
          <a:endParaRPr lang="pt-BR"/>
        </a:p>
      </dgm:t>
    </dgm:pt>
    <dgm:pt modelId="{95BDDADE-8274-42A7-B712-5A38A6B0D111}">
      <dgm:prSet custT="1"/>
      <dgm:spPr>
        <a:ln>
          <a:noFill/>
        </a:ln>
      </dgm:spPr>
      <dgm:t>
        <a:bodyPr/>
        <a:lstStyle/>
        <a:p>
          <a:pPr rtl="0"/>
          <a:r>
            <a:rPr lang="pt-BR" sz="2800" dirty="0" smtClean="0">
              <a:latin typeface="Eras Demi ITC" panose="020B0805030504020804" pitchFamily="34" charset="0"/>
            </a:rPr>
            <a:t>1. Cenário Mundial</a:t>
          </a:r>
          <a:endParaRPr lang="pt-BR" sz="2800" dirty="0">
            <a:latin typeface="Eras Demi ITC" panose="020B0805030504020804" pitchFamily="34" charset="0"/>
          </a:endParaRPr>
        </a:p>
      </dgm:t>
    </dgm:pt>
    <dgm:pt modelId="{ABE73BFC-5B2F-41E1-92BE-2DE94C0485FE}" type="parTrans" cxnId="{ACD1D5C5-EBFD-4EE1-AD90-A2A3DBF987AB}">
      <dgm:prSet/>
      <dgm:spPr/>
      <dgm:t>
        <a:bodyPr/>
        <a:lstStyle/>
        <a:p>
          <a:endParaRPr lang="pt-BR" sz="2000">
            <a:latin typeface="Eras Demi ITC" panose="020B0805030504020804" pitchFamily="34" charset="0"/>
          </a:endParaRPr>
        </a:p>
      </dgm:t>
    </dgm:pt>
    <dgm:pt modelId="{FF7B83C2-7A24-4E7B-8C93-F79889C88EF9}" type="sibTrans" cxnId="{ACD1D5C5-EBFD-4EE1-AD90-A2A3DBF987AB}">
      <dgm:prSet/>
      <dgm:spPr/>
      <dgm:t>
        <a:bodyPr/>
        <a:lstStyle/>
        <a:p>
          <a:endParaRPr lang="pt-BR" sz="2000">
            <a:latin typeface="Eras Demi ITC" panose="020B0805030504020804" pitchFamily="34" charset="0"/>
          </a:endParaRPr>
        </a:p>
      </dgm:t>
    </dgm:pt>
    <dgm:pt modelId="{83B4D3C5-8621-4BB5-8684-D8E1101ABD00}">
      <dgm:prSet custT="1"/>
      <dgm:spPr>
        <a:ln>
          <a:noFill/>
        </a:ln>
      </dgm:spPr>
      <dgm:t>
        <a:bodyPr/>
        <a:lstStyle/>
        <a:p>
          <a:pPr rtl="0"/>
          <a:r>
            <a:rPr lang="pt-BR" sz="2800" dirty="0" smtClean="0">
              <a:latin typeface="Eras Demi ITC" panose="020B0805030504020804" pitchFamily="34" charset="0"/>
            </a:rPr>
            <a:t>2. O Brasil no Cenário Global</a:t>
          </a:r>
          <a:endParaRPr lang="pt-BR" sz="2800" dirty="0">
            <a:latin typeface="Eras Demi ITC" panose="020B0805030504020804" pitchFamily="34" charset="0"/>
          </a:endParaRPr>
        </a:p>
      </dgm:t>
    </dgm:pt>
    <dgm:pt modelId="{5D1F5277-0920-4B05-996C-4228A1E0B00A}" type="parTrans" cxnId="{D1E84CC1-AE72-4AAE-A4D2-4BB0740EF1FF}">
      <dgm:prSet/>
      <dgm:spPr/>
      <dgm:t>
        <a:bodyPr/>
        <a:lstStyle/>
        <a:p>
          <a:endParaRPr lang="pt-BR" sz="2000">
            <a:latin typeface="Eras Demi ITC" panose="020B0805030504020804" pitchFamily="34" charset="0"/>
          </a:endParaRPr>
        </a:p>
      </dgm:t>
    </dgm:pt>
    <dgm:pt modelId="{F8CCE642-8F50-4E98-A84F-7B1548EA0905}" type="sibTrans" cxnId="{D1E84CC1-AE72-4AAE-A4D2-4BB0740EF1FF}">
      <dgm:prSet/>
      <dgm:spPr/>
      <dgm:t>
        <a:bodyPr/>
        <a:lstStyle/>
        <a:p>
          <a:endParaRPr lang="pt-BR" sz="2000">
            <a:latin typeface="Eras Demi ITC" panose="020B0805030504020804" pitchFamily="34" charset="0"/>
          </a:endParaRPr>
        </a:p>
      </dgm:t>
    </dgm:pt>
    <dgm:pt modelId="{C7777928-1E9A-48DA-ACB5-04036FB89444}">
      <dgm:prSet custT="1"/>
      <dgm:spPr>
        <a:ln>
          <a:noFill/>
        </a:ln>
      </dgm:spPr>
      <dgm:t>
        <a:bodyPr/>
        <a:lstStyle/>
        <a:p>
          <a:pPr rtl="0"/>
          <a:r>
            <a:rPr lang="pt-BR" sz="2800" dirty="0" smtClean="0">
              <a:latin typeface="Eras Demi ITC" panose="020B0805030504020804" pitchFamily="34" charset="0"/>
            </a:rPr>
            <a:t>4. Projeções</a:t>
          </a:r>
          <a:endParaRPr lang="pt-BR" sz="2800" dirty="0">
            <a:latin typeface="Eras Demi ITC" panose="020B0805030504020804" pitchFamily="34" charset="0"/>
          </a:endParaRPr>
        </a:p>
      </dgm:t>
    </dgm:pt>
    <dgm:pt modelId="{7973EE4C-DC0A-4E90-9D50-EF5E20109978}" type="parTrans" cxnId="{11CF4F5B-5696-411F-925C-2A6DF092F074}">
      <dgm:prSet/>
      <dgm:spPr/>
      <dgm:t>
        <a:bodyPr/>
        <a:lstStyle/>
        <a:p>
          <a:endParaRPr lang="pt-BR" sz="2000">
            <a:latin typeface="Eras Demi ITC" panose="020B0805030504020804" pitchFamily="34" charset="0"/>
          </a:endParaRPr>
        </a:p>
      </dgm:t>
    </dgm:pt>
    <dgm:pt modelId="{E9C4AF39-6A9B-4076-AAB7-FC3CAD457992}" type="sibTrans" cxnId="{11CF4F5B-5696-411F-925C-2A6DF092F074}">
      <dgm:prSet/>
      <dgm:spPr/>
      <dgm:t>
        <a:bodyPr/>
        <a:lstStyle/>
        <a:p>
          <a:endParaRPr lang="pt-BR" sz="2000">
            <a:latin typeface="Eras Demi ITC" panose="020B0805030504020804" pitchFamily="34" charset="0"/>
          </a:endParaRPr>
        </a:p>
      </dgm:t>
    </dgm:pt>
    <dgm:pt modelId="{6103580C-AF05-4112-B4EE-956F316DDEF5}">
      <dgm:prSet custT="1"/>
      <dgm:spPr>
        <a:ln>
          <a:noFill/>
        </a:ln>
      </dgm:spPr>
      <dgm:t>
        <a:bodyPr/>
        <a:lstStyle/>
        <a:p>
          <a:pPr rtl="0"/>
          <a:r>
            <a:rPr lang="pt-BR" sz="2800" dirty="0" smtClean="0">
              <a:latin typeface="Eras Demi ITC" panose="020B0805030504020804" pitchFamily="34" charset="0"/>
            </a:rPr>
            <a:t>3. A Importância do Agronegócio</a:t>
          </a:r>
          <a:endParaRPr lang="pt-BR" sz="2800" dirty="0">
            <a:latin typeface="Eras Demi ITC" panose="020B0805030504020804" pitchFamily="34" charset="0"/>
          </a:endParaRPr>
        </a:p>
      </dgm:t>
    </dgm:pt>
    <dgm:pt modelId="{38FF18DE-2AF3-458A-A6F2-6B235A9F5F76}" type="parTrans" cxnId="{C727866B-7E38-4FEA-8FDD-B3D9D23C9D1F}">
      <dgm:prSet/>
      <dgm:spPr/>
      <dgm:t>
        <a:bodyPr/>
        <a:lstStyle/>
        <a:p>
          <a:endParaRPr lang="pt-BR" sz="2000"/>
        </a:p>
      </dgm:t>
    </dgm:pt>
    <dgm:pt modelId="{098F384E-A671-49AE-9305-D3BDB938E130}" type="sibTrans" cxnId="{C727866B-7E38-4FEA-8FDD-B3D9D23C9D1F}">
      <dgm:prSet/>
      <dgm:spPr/>
      <dgm:t>
        <a:bodyPr/>
        <a:lstStyle/>
        <a:p>
          <a:endParaRPr lang="pt-BR" sz="2000"/>
        </a:p>
      </dgm:t>
    </dgm:pt>
    <dgm:pt modelId="{490F4957-79BC-489E-A398-846CF409002E}">
      <dgm:prSet custT="1"/>
      <dgm:spPr>
        <a:ln>
          <a:noFill/>
        </a:ln>
      </dgm:spPr>
      <dgm:t>
        <a:bodyPr/>
        <a:lstStyle/>
        <a:p>
          <a:pPr rtl="0"/>
          <a:r>
            <a:rPr lang="pt-BR" sz="2800" dirty="0" smtClean="0">
              <a:latin typeface="Eras Demi ITC" panose="020B0805030504020804" pitchFamily="34" charset="0"/>
            </a:rPr>
            <a:t>7. Conclusão</a:t>
          </a:r>
          <a:endParaRPr lang="pt-BR" sz="2800" dirty="0">
            <a:latin typeface="Eras Demi ITC" panose="020B0805030504020804" pitchFamily="34" charset="0"/>
          </a:endParaRPr>
        </a:p>
      </dgm:t>
    </dgm:pt>
    <dgm:pt modelId="{616866F3-F5C1-4145-B1D2-E2F53AFDC4C5}" type="parTrans" cxnId="{C51AAE48-3337-48C7-825D-F667DE8587D7}">
      <dgm:prSet/>
      <dgm:spPr/>
      <dgm:t>
        <a:bodyPr/>
        <a:lstStyle/>
        <a:p>
          <a:endParaRPr lang="pt-BR"/>
        </a:p>
      </dgm:t>
    </dgm:pt>
    <dgm:pt modelId="{DCEF2AA8-A6F3-4414-9840-9CBAC196280E}" type="sibTrans" cxnId="{C51AAE48-3337-48C7-825D-F667DE8587D7}">
      <dgm:prSet/>
      <dgm:spPr/>
      <dgm:t>
        <a:bodyPr/>
        <a:lstStyle/>
        <a:p>
          <a:endParaRPr lang="pt-BR"/>
        </a:p>
      </dgm:t>
    </dgm:pt>
    <dgm:pt modelId="{933EFE63-13F6-4E11-B3C4-8D6D12021842}">
      <dgm:prSet custT="1"/>
      <dgm:spPr>
        <a:ln>
          <a:noFill/>
        </a:ln>
      </dgm:spPr>
      <dgm:t>
        <a:bodyPr/>
        <a:lstStyle/>
        <a:p>
          <a:pPr rtl="0"/>
          <a:r>
            <a:rPr lang="pt-BR" sz="2800" dirty="0" smtClean="0">
              <a:latin typeface="Eras Demi ITC" panose="020B0805030504020804" pitchFamily="34" charset="0"/>
            </a:rPr>
            <a:t>5. Desafios</a:t>
          </a:r>
          <a:endParaRPr lang="pt-BR" sz="2800" dirty="0">
            <a:latin typeface="Eras Demi ITC" panose="020B0805030504020804" pitchFamily="34" charset="0"/>
          </a:endParaRPr>
        </a:p>
      </dgm:t>
    </dgm:pt>
    <dgm:pt modelId="{3DC07033-1C68-4ED4-8F21-35FC20AC46EB}" type="parTrans" cxnId="{518E9423-8E29-46F2-8E6C-F5F2BDD5F641}">
      <dgm:prSet/>
      <dgm:spPr/>
      <dgm:t>
        <a:bodyPr/>
        <a:lstStyle/>
        <a:p>
          <a:endParaRPr lang="pt-BR"/>
        </a:p>
      </dgm:t>
    </dgm:pt>
    <dgm:pt modelId="{0C29CBD4-D84D-43E6-93D6-63527E94322F}" type="sibTrans" cxnId="{518E9423-8E29-46F2-8E6C-F5F2BDD5F641}">
      <dgm:prSet/>
      <dgm:spPr/>
      <dgm:t>
        <a:bodyPr/>
        <a:lstStyle/>
        <a:p>
          <a:endParaRPr lang="pt-BR"/>
        </a:p>
      </dgm:t>
    </dgm:pt>
    <dgm:pt modelId="{EE17539B-F6CF-48A7-8C98-446E45802CD5}">
      <dgm:prSet custT="1"/>
      <dgm:spPr>
        <a:ln>
          <a:noFill/>
        </a:ln>
      </dgm:spPr>
      <dgm:t>
        <a:bodyPr/>
        <a:lstStyle/>
        <a:p>
          <a:pPr rtl="0"/>
          <a:r>
            <a:rPr lang="pt-BR" sz="2800" dirty="0" smtClean="0">
              <a:latin typeface="Eras Demi ITC" panose="020B0805030504020804" pitchFamily="34" charset="0"/>
            </a:rPr>
            <a:t>6. Índice de Confiança</a:t>
          </a:r>
          <a:endParaRPr lang="pt-BR" sz="2800" dirty="0">
            <a:latin typeface="Eras Demi ITC" panose="020B0805030504020804" pitchFamily="34" charset="0"/>
          </a:endParaRPr>
        </a:p>
      </dgm:t>
    </dgm:pt>
    <dgm:pt modelId="{76736333-5E6B-4779-9AB0-4D24D9E3E3F8}" type="parTrans" cxnId="{3F4F6C85-188D-4A3C-970E-6BFE86D52947}">
      <dgm:prSet/>
      <dgm:spPr/>
      <dgm:t>
        <a:bodyPr/>
        <a:lstStyle/>
        <a:p>
          <a:endParaRPr lang="pt-BR"/>
        </a:p>
      </dgm:t>
    </dgm:pt>
    <dgm:pt modelId="{2C2F2D02-F44C-43E2-8D97-39400F05E361}" type="sibTrans" cxnId="{3F4F6C85-188D-4A3C-970E-6BFE86D52947}">
      <dgm:prSet/>
      <dgm:spPr/>
      <dgm:t>
        <a:bodyPr/>
        <a:lstStyle/>
        <a:p>
          <a:endParaRPr lang="pt-BR"/>
        </a:p>
      </dgm:t>
    </dgm:pt>
    <dgm:pt modelId="{BC9701DC-2DC1-4ECA-B90D-F4DB9524FCB1}" type="pres">
      <dgm:prSet presAssocID="{D12037D0-E281-400B-BA2A-7F4767BED494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pt-BR"/>
        </a:p>
      </dgm:t>
    </dgm:pt>
    <dgm:pt modelId="{BED4BD93-E45B-41FD-8982-173EF2F175C7}" type="pres">
      <dgm:prSet presAssocID="{95BDDADE-8274-42A7-B712-5A38A6B0D111}" presName="parentText" presStyleLbl="node1" presStyleIdx="0" presStyleCnt="7" custLinFactNeighborX="1075">
        <dgm:presLayoutVars>
          <dgm:chMax val="0"/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9C4B87E9-0CEB-4681-98A8-C305D145D4D4}" type="pres">
      <dgm:prSet presAssocID="{FF7B83C2-7A24-4E7B-8C93-F79889C88EF9}" presName="spacer" presStyleCnt="0"/>
      <dgm:spPr/>
      <dgm:t>
        <a:bodyPr/>
        <a:lstStyle/>
        <a:p>
          <a:endParaRPr lang="pt-BR"/>
        </a:p>
      </dgm:t>
    </dgm:pt>
    <dgm:pt modelId="{8C338395-1358-4801-B1E7-A124FB1AFE50}" type="pres">
      <dgm:prSet presAssocID="{83B4D3C5-8621-4BB5-8684-D8E1101ABD00}" presName="parentText" presStyleLbl="node1" presStyleIdx="1" presStyleCnt="7">
        <dgm:presLayoutVars>
          <dgm:chMax val="0"/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52120551-69C6-4D90-B042-8DC8495B5B45}" type="pres">
      <dgm:prSet presAssocID="{F8CCE642-8F50-4E98-A84F-7B1548EA0905}" presName="spacer" presStyleCnt="0"/>
      <dgm:spPr/>
      <dgm:t>
        <a:bodyPr/>
        <a:lstStyle/>
        <a:p>
          <a:endParaRPr lang="pt-BR"/>
        </a:p>
      </dgm:t>
    </dgm:pt>
    <dgm:pt modelId="{253E394C-8162-4646-8BBB-CC7E903BCE03}" type="pres">
      <dgm:prSet presAssocID="{6103580C-AF05-4112-B4EE-956F316DDEF5}" presName="parentText" presStyleLbl="node1" presStyleIdx="2" presStyleCnt="7">
        <dgm:presLayoutVars>
          <dgm:chMax val="0"/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3C460DCE-2FD5-4FE7-846E-589D75256019}" type="pres">
      <dgm:prSet presAssocID="{098F384E-A671-49AE-9305-D3BDB938E130}" presName="spacer" presStyleCnt="0"/>
      <dgm:spPr/>
      <dgm:t>
        <a:bodyPr/>
        <a:lstStyle/>
        <a:p>
          <a:endParaRPr lang="pt-BR"/>
        </a:p>
      </dgm:t>
    </dgm:pt>
    <dgm:pt modelId="{5D5A4D9D-9146-4C9C-AC6F-81D9B31D3EB9}" type="pres">
      <dgm:prSet presAssocID="{C7777928-1E9A-48DA-ACB5-04036FB89444}" presName="parentText" presStyleLbl="node1" presStyleIdx="3" presStyleCnt="7">
        <dgm:presLayoutVars>
          <dgm:chMax val="0"/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6A092EB0-93E8-4C82-8F35-59605EB86297}" type="pres">
      <dgm:prSet presAssocID="{E9C4AF39-6A9B-4076-AAB7-FC3CAD457992}" presName="spacer" presStyleCnt="0"/>
      <dgm:spPr/>
      <dgm:t>
        <a:bodyPr/>
        <a:lstStyle/>
        <a:p>
          <a:endParaRPr lang="pt-BR"/>
        </a:p>
      </dgm:t>
    </dgm:pt>
    <dgm:pt modelId="{86995252-97A2-42FC-AE0C-1C2F741D8526}" type="pres">
      <dgm:prSet presAssocID="{933EFE63-13F6-4E11-B3C4-8D6D12021842}" presName="parentText" presStyleLbl="node1" presStyleIdx="4" presStyleCnt="7">
        <dgm:presLayoutVars>
          <dgm:chMax val="0"/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4E3F7899-AACD-4B3C-9E8A-B8B1FAF70D1F}" type="pres">
      <dgm:prSet presAssocID="{0C29CBD4-D84D-43E6-93D6-63527E94322F}" presName="spacer" presStyleCnt="0"/>
      <dgm:spPr/>
    </dgm:pt>
    <dgm:pt modelId="{E4AFBCC7-EC43-4537-A39B-ACD59BCD1347}" type="pres">
      <dgm:prSet presAssocID="{EE17539B-F6CF-48A7-8C98-446E45802CD5}" presName="parentText" presStyleLbl="node1" presStyleIdx="5" presStyleCnt="7">
        <dgm:presLayoutVars>
          <dgm:chMax val="0"/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DB194619-3FD1-4617-B324-FFBF68194E43}" type="pres">
      <dgm:prSet presAssocID="{2C2F2D02-F44C-43E2-8D97-39400F05E361}" presName="spacer" presStyleCnt="0"/>
      <dgm:spPr/>
    </dgm:pt>
    <dgm:pt modelId="{9949AF2B-CCB7-41BD-A140-8B84F5E0648C}" type="pres">
      <dgm:prSet presAssocID="{490F4957-79BC-489E-A398-846CF409002E}" presName="parentText" presStyleLbl="node1" presStyleIdx="6" presStyleCnt="7">
        <dgm:presLayoutVars>
          <dgm:chMax val="0"/>
          <dgm:bulletEnabled val="1"/>
        </dgm:presLayoutVars>
      </dgm:prSet>
      <dgm:spPr/>
      <dgm:t>
        <a:bodyPr/>
        <a:lstStyle/>
        <a:p>
          <a:endParaRPr lang="pt-BR"/>
        </a:p>
      </dgm:t>
    </dgm:pt>
  </dgm:ptLst>
  <dgm:cxnLst>
    <dgm:cxn modelId="{B925BD43-84BE-4226-80DE-6A340BFC255E}" type="presOf" srcId="{490F4957-79BC-489E-A398-846CF409002E}" destId="{9949AF2B-CCB7-41BD-A140-8B84F5E0648C}" srcOrd="0" destOrd="0" presId="urn:microsoft.com/office/officeart/2005/8/layout/vList2"/>
    <dgm:cxn modelId="{ACD1D5C5-EBFD-4EE1-AD90-A2A3DBF987AB}" srcId="{D12037D0-E281-400B-BA2A-7F4767BED494}" destId="{95BDDADE-8274-42A7-B712-5A38A6B0D111}" srcOrd="0" destOrd="0" parTransId="{ABE73BFC-5B2F-41E1-92BE-2DE94C0485FE}" sibTransId="{FF7B83C2-7A24-4E7B-8C93-F79889C88EF9}"/>
    <dgm:cxn modelId="{3498DED0-CA57-40CF-BCC1-9F3D5B92B495}" type="presOf" srcId="{83B4D3C5-8621-4BB5-8684-D8E1101ABD00}" destId="{8C338395-1358-4801-B1E7-A124FB1AFE50}" srcOrd="0" destOrd="0" presId="urn:microsoft.com/office/officeart/2005/8/layout/vList2"/>
    <dgm:cxn modelId="{3F4F6C85-188D-4A3C-970E-6BFE86D52947}" srcId="{D12037D0-E281-400B-BA2A-7F4767BED494}" destId="{EE17539B-F6CF-48A7-8C98-446E45802CD5}" srcOrd="5" destOrd="0" parTransId="{76736333-5E6B-4779-9AB0-4D24D9E3E3F8}" sibTransId="{2C2F2D02-F44C-43E2-8D97-39400F05E361}"/>
    <dgm:cxn modelId="{2B0C8C79-A445-4F27-8AAD-5FD7E660F818}" type="presOf" srcId="{D12037D0-E281-400B-BA2A-7F4767BED494}" destId="{BC9701DC-2DC1-4ECA-B90D-F4DB9524FCB1}" srcOrd="0" destOrd="0" presId="urn:microsoft.com/office/officeart/2005/8/layout/vList2"/>
    <dgm:cxn modelId="{518E9423-8E29-46F2-8E6C-F5F2BDD5F641}" srcId="{D12037D0-E281-400B-BA2A-7F4767BED494}" destId="{933EFE63-13F6-4E11-B3C4-8D6D12021842}" srcOrd="4" destOrd="0" parTransId="{3DC07033-1C68-4ED4-8F21-35FC20AC46EB}" sibTransId="{0C29CBD4-D84D-43E6-93D6-63527E94322F}"/>
    <dgm:cxn modelId="{E8EDD552-BC37-4E2E-A017-FAD35EB665F9}" type="presOf" srcId="{95BDDADE-8274-42A7-B712-5A38A6B0D111}" destId="{BED4BD93-E45B-41FD-8982-173EF2F175C7}" srcOrd="0" destOrd="0" presId="urn:microsoft.com/office/officeart/2005/8/layout/vList2"/>
    <dgm:cxn modelId="{D1E84CC1-AE72-4AAE-A4D2-4BB0740EF1FF}" srcId="{D12037D0-E281-400B-BA2A-7F4767BED494}" destId="{83B4D3C5-8621-4BB5-8684-D8E1101ABD00}" srcOrd="1" destOrd="0" parTransId="{5D1F5277-0920-4B05-996C-4228A1E0B00A}" sibTransId="{F8CCE642-8F50-4E98-A84F-7B1548EA0905}"/>
    <dgm:cxn modelId="{A8999BD0-06C5-43EC-92F7-F42B3489E94A}" type="presOf" srcId="{933EFE63-13F6-4E11-B3C4-8D6D12021842}" destId="{86995252-97A2-42FC-AE0C-1C2F741D8526}" srcOrd="0" destOrd="0" presId="urn:microsoft.com/office/officeart/2005/8/layout/vList2"/>
    <dgm:cxn modelId="{C727866B-7E38-4FEA-8FDD-B3D9D23C9D1F}" srcId="{D12037D0-E281-400B-BA2A-7F4767BED494}" destId="{6103580C-AF05-4112-B4EE-956F316DDEF5}" srcOrd="2" destOrd="0" parTransId="{38FF18DE-2AF3-458A-A6F2-6B235A9F5F76}" sibTransId="{098F384E-A671-49AE-9305-D3BDB938E130}"/>
    <dgm:cxn modelId="{11CF4F5B-5696-411F-925C-2A6DF092F074}" srcId="{D12037D0-E281-400B-BA2A-7F4767BED494}" destId="{C7777928-1E9A-48DA-ACB5-04036FB89444}" srcOrd="3" destOrd="0" parTransId="{7973EE4C-DC0A-4E90-9D50-EF5E20109978}" sibTransId="{E9C4AF39-6A9B-4076-AAB7-FC3CAD457992}"/>
    <dgm:cxn modelId="{6605CD6A-4930-491C-8E67-C16C6448E2E3}" type="presOf" srcId="{EE17539B-F6CF-48A7-8C98-446E45802CD5}" destId="{E4AFBCC7-EC43-4537-A39B-ACD59BCD1347}" srcOrd="0" destOrd="0" presId="urn:microsoft.com/office/officeart/2005/8/layout/vList2"/>
    <dgm:cxn modelId="{C51AAE48-3337-48C7-825D-F667DE8587D7}" srcId="{D12037D0-E281-400B-BA2A-7F4767BED494}" destId="{490F4957-79BC-489E-A398-846CF409002E}" srcOrd="6" destOrd="0" parTransId="{616866F3-F5C1-4145-B1D2-E2F53AFDC4C5}" sibTransId="{DCEF2AA8-A6F3-4414-9840-9CBAC196280E}"/>
    <dgm:cxn modelId="{D5DEBC45-A155-4997-8E0A-1DC8DD01A8B5}" type="presOf" srcId="{6103580C-AF05-4112-B4EE-956F316DDEF5}" destId="{253E394C-8162-4646-8BBB-CC7E903BCE03}" srcOrd="0" destOrd="0" presId="urn:microsoft.com/office/officeart/2005/8/layout/vList2"/>
    <dgm:cxn modelId="{5F26F9CE-0C12-46A9-9FDF-4008B5803E77}" type="presOf" srcId="{C7777928-1E9A-48DA-ACB5-04036FB89444}" destId="{5D5A4D9D-9146-4C9C-AC6F-81D9B31D3EB9}" srcOrd="0" destOrd="0" presId="urn:microsoft.com/office/officeart/2005/8/layout/vList2"/>
    <dgm:cxn modelId="{CDD11EDC-75ED-49CF-8789-71A6C2F7F7C8}" type="presParOf" srcId="{BC9701DC-2DC1-4ECA-B90D-F4DB9524FCB1}" destId="{BED4BD93-E45B-41FD-8982-173EF2F175C7}" srcOrd="0" destOrd="0" presId="urn:microsoft.com/office/officeart/2005/8/layout/vList2"/>
    <dgm:cxn modelId="{9F63255B-6F12-40FC-8F71-9FF2765E1E7D}" type="presParOf" srcId="{BC9701DC-2DC1-4ECA-B90D-F4DB9524FCB1}" destId="{9C4B87E9-0CEB-4681-98A8-C305D145D4D4}" srcOrd="1" destOrd="0" presId="urn:microsoft.com/office/officeart/2005/8/layout/vList2"/>
    <dgm:cxn modelId="{5492A80F-5578-4E40-AFDF-070181BE1D49}" type="presParOf" srcId="{BC9701DC-2DC1-4ECA-B90D-F4DB9524FCB1}" destId="{8C338395-1358-4801-B1E7-A124FB1AFE50}" srcOrd="2" destOrd="0" presId="urn:microsoft.com/office/officeart/2005/8/layout/vList2"/>
    <dgm:cxn modelId="{A9AB00E0-0FA0-411F-AC0B-1BCFB2FCB80D}" type="presParOf" srcId="{BC9701DC-2DC1-4ECA-B90D-F4DB9524FCB1}" destId="{52120551-69C6-4D90-B042-8DC8495B5B45}" srcOrd="3" destOrd="0" presId="urn:microsoft.com/office/officeart/2005/8/layout/vList2"/>
    <dgm:cxn modelId="{0CDC4877-BE05-4EE4-8465-7FC4C8D13086}" type="presParOf" srcId="{BC9701DC-2DC1-4ECA-B90D-F4DB9524FCB1}" destId="{253E394C-8162-4646-8BBB-CC7E903BCE03}" srcOrd="4" destOrd="0" presId="urn:microsoft.com/office/officeart/2005/8/layout/vList2"/>
    <dgm:cxn modelId="{FE40E6FE-1A3D-4D65-99D2-4E9DE838C7EC}" type="presParOf" srcId="{BC9701DC-2DC1-4ECA-B90D-F4DB9524FCB1}" destId="{3C460DCE-2FD5-4FE7-846E-589D75256019}" srcOrd="5" destOrd="0" presId="urn:microsoft.com/office/officeart/2005/8/layout/vList2"/>
    <dgm:cxn modelId="{80999320-BC41-4AC8-8D1D-E0500FA6F19E}" type="presParOf" srcId="{BC9701DC-2DC1-4ECA-B90D-F4DB9524FCB1}" destId="{5D5A4D9D-9146-4C9C-AC6F-81D9B31D3EB9}" srcOrd="6" destOrd="0" presId="urn:microsoft.com/office/officeart/2005/8/layout/vList2"/>
    <dgm:cxn modelId="{0C1046DB-73E8-45B3-865E-4353DED04AE6}" type="presParOf" srcId="{BC9701DC-2DC1-4ECA-B90D-F4DB9524FCB1}" destId="{6A092EB0-93E8-4C82-8F35-59605EB86297}" srcOrd="7" destOrd="0" presId="urn:microsoft.com/office/officeart/2005/8/layout/vList2"/>
    <dgm:cxn modelId="{0C9D24CB-387E-479A-AFF4-D6A4F3838BCF}" type="presParOf" srcId="{BC9701DC-2DC1-4ECA-B90D-F4DB9524FCB1}" destId="{86995252-97A2-42FC-AE0C-1C2F741D8526}" srcOrd="8" destOrd="0" presId="urn:microsoft.com/office/officeart/2005/8/layout/vList2"/>
    <dgm:cxn modelId="{B8FE0F36-5471-435D-A954-3668AF6C0435}" type="presParOf" srcId="{BC9701DC-2DC1-4ECA-B90D-F4DB9524FCB1}" destId="{4E3F7899-AACD-4B3C-9E8A-B8B1FAF70D1F}" srcOrd="9" destOrd="0" presId="urn:microsoft.com/office/officeart/2005/8/layout/vList2"/>
    <dgm:cxn modelId="{C981DA14-3218-42A9-8C85-F396F1B8EB35}" type="presParOf" srcId="{BC9701DC-2DC1-4ECA-B90D-F4DB9524FCB1}" destId="{E4AFBCC7-EC43-4537-A39B-ACD59BCD1347}" srcOrd="10" destOrd="0" presId="urn:microsoft.com/office/officeart/2005/8/layout/vList2"/>
    <dgm:cxn modelId="{FA7EFF35-6C3C-44E5-BAC3-56D7DA91AC37}" type="presParOf" srcId="{BC9701DC-2DC1-4ECA-B90D-F4DB9524FCB1}" destId="{DB194619-3FD1-4617-B324-FFBF68194E43}" srcOrd="11" destOrd="0" presId="urn:microsoft.com/office/officeart/2005/8/layout/vList2"/>
    <dgm:cxn modelId="{D086BFCA-F9CE-4FF4-863D-7D65AEB252AE}" type="presParOf" srcId="{BC9701DC-2DC1-4ECA-B90D-F4DB9524FCB1}" destId="{9949AF2B-CCB7-41BD-A140-8B84F5E0648C}" srcOrd="1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5708200B-5061-4EF9-B0AA-27ED2AA085B4}" type="doc">
      <dgm:prSet loTypeId="urn:microsoft.com/office/officeart/2005/8/layout/hProcess9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pt-BR"/>
        </a:p>
      </dgm:t>
    </dgm:pt>
    <dgm:pt modelId="{B04425DE-F1D1-4389-B95E-5372840B64EE}">
      <dgm:prSet custT="1"/>
      <dgm:spPr>
        <a:solidFill>
          <a:srgbClr val="C00000"/>
        </a:solidFill>
      </dgm:spPr>
      <dgm:t>
        <a:bodyPr/>
        <a:lstStyle/>
        <a:p>
          <a:pPr rtl="0"/>
          <a:r>
            <a:rPr lang="pt-BR" sz="1800" b="1" dirty="0" smtClean="0"/>
            <a:t>Cultivo e Colheita</a:t>
          </a:r>
        </a:p>
        <a:p>
          <a:pPr rtl="0"/>
          <a:r>
            <a:rPr lang="pt-BR" sz="1800" b="1" dirty="0" smtClean="0"/>
            <a:t>Emissão: 2.961 Kg</a:t>
          </a:r>
          <a:endParaRPr lang="pt-BR" sz="1800" b="1" dirty="0"/>
        </a:p>
      </dgm:t>
    </dgm:pt>
    <dgm:pt modelId="{83743132-316F-4A43-A20C-8FEF4A240DE0}" type="parTrans" cxnId="{17609A15-D8C2-428E-82FF-A055331D3A95}">
      <dgm:prSet/>
      <dgm:spPr/>
      <dgm:t>
        <a:bodyPr/>
        <a:lstStyle/>
        <a:p>
          <a:endParaRPr lang="pt-BR"/>
        </a:p>
      </dgm:t>
    </dgm:pt>
    <dgm:pt modelId="{CE2F1E3D-9C31-4BE4-A485-0E36D0EC0F63}" type="sibTrans" cxnId="{17609A15-D8C2-428E-82FF-A055331D3A95}">
      <dgm:prSet/>
      <dgm:spPr/>
      <dgm:t>
        <a:bodyPr/>
        <a:lstStyle/>
        <a:p>
          <a:endParaRPr lang="pt-BR"/>
        </a:p>
      </dgm:t>
    </dgm:pt>
    <dgm:pt modelId="{7506AF4D-6C13-4C36-A452-9EA31B02D5F3}">
      <dgm:prSet custT="1"/>
      <dgm:spPr>
        <a:solidFill>
          <a:srgbClr val="C00000"/>
        </a:solidFill>
      </dgm:spPr>
      <dgm:t>
        <a:bodyPr/>
        <a:lstStyle/>
        <a:p>
          <a:pPr rtl="0">
            <a:spcAft>
              <a:spcPts val="0"/>
            </a:spcAft>
          </a:pPr>
          <a:r>
            <a:rPr lang="pt-BR" sz="1800" b="1" dirty="0" smtClean="0"/>
            <a:t>Processamento da Cana</a:t>
          </a:r>
        </a:p>
        <a:p>
          <a:pPr rtl="0">
            <a:spcAft>
              <a:spcPts val="0"/>
            </a:spcAft>
          </a:pPr>
          <a:r>
            <a:rPr lang="pt-BR" sz="1800" b="1" dirty="0" smtClean="0"/>
            <a:t>Emissão: 3.604 kg</a:t>
          </a:r>
          <a:endParaRPr lang="pt-BR" sz="1800" b="1" dirty="0"/>
        </a:p>
      </dgm:t>
    </dgm:pt>
    <dgm:pt modelId="{2FBD705D-FAF8-49C4-B706-12042E427C7F}" type="parTrans" cxnId="{4E1AFE9A-6783-485B-A410-5229E209DFCF}">
      <dgm:prSet/>
      <dgm:spPr/>
      <dgm:t>
        <a:bodyPr/>
        <a:lstStyle/>
        <a:p>
          <a:endParaRPr lang="pt-BR"/>
        </a:p>
      </dgm:t>
    </dgm:pt>
    <dgm:pt modelId="{2D739B9B-72F6-4CD9-8775-D6B450856018}" type="sibTrans" cxnId="{4E1AFE9A-6783-485B-A410-5229E209DFCF}">
      <dgm:prSet/>
      <dgm:spPr/>
      <dgm:t>
        <a:bodyPr/>
        <a:lstStyle/>
        <a:p>
          <a:endParaRPr lang="pt-BR"/>
        </a:p>
      </dgm:t>
    </dgm:pt>
    <dgm:pt modelId="{0B940891-6DAC-4CA2-9E90-5C2DCF2AD1E1}">
      <dgm:prSet custT="1"/>
      <dgm:spPr>
        <a:solidFill>
          <a:srgbClr val="C00000"/>
        </a:solidFill>
      </dgm:spPr>
      <dgm:t>
        <a:bodyPr/>
        <a:lstStyle/>
        <a:p>
          <a:pPr rtl="0">
            <a:spcAft>
              <a:spcPts val="0"/>
            </a:spcAft>
          </a:pPr>
          <a:r>
            <a:rPr lang="pt-BR" sz="1800" b="1" dirty="0" smtClean="0"/>
            <a:t>Transporte </a:t>
          </a:r>
        </a:p>
        <a:p>
          <a:pPr rtl="0">
            <a:spcAft>
              <a:spcPts val="0"/>
            </a:spcAft>
          </a:pPr>
          <a:r>
            <a:rPr lang="pt-BR" sz="1800" b="1" dirty="0" smtClean="0"/>
            <a:t>Campo &gt; Usina</a:t>
          </a:r>
        </a:p>
        <a:p>
          <a:pPr rtl="0">
            <a:spcAft>
              <a:spcPts val="0"/>
            </a:spcAft>
          </a:pPr>
          <a:r>
            <a:rPr lang="pt-BR" sz="1800" b="1" dirty="0" smtClean="0"/>
            <a:t>Emissão: 50 Kg</a:t>
          </a:r>
          <a:endParaRPr lang="pt-BR" sz="1800" b="1" dirty="0"/>
        </a:p>
      </dgm:t>
    </dgm:pt>
    <dgm:pt modelId="{993B0EF6-0297-497E-B89A-9DB4CA9C24C6}" type="parTrans" cxnId="{130647D2-FF31-4A0F-9C3E-021EC03B4DAD}">
      <dgm:prSet/>
      <dgm:spPr/>
      <dgm:t>
        <a:bodyPr/>
        <a:lstStyle/>
        <a:p>
          <a:endParaRPr lang="pt-BR"/>
        </a:p>
      </dgm:t>
    </dgm:pt>
    <dgm:pt modelId="{D72352CB-C38F-4D9A-BABA-8A42C49CA44A}" type="sibTrans" cxnId="{130647D2-FF31-4A0F-9C3E-021EC03B4DAD}">
      <dgm:prSet/>
      <dgm:spPr/>
      <dgm:t>
        <a:bodyPr/>
        <a:lstStyle/>
        <a:p>
          <a:endParaRPr lang="pt-BR"/>
        </a:p>
      </dgm:t>
    </dgm:pt>
    <dgm:pt modelId="{3B5243A7-B8ED-4282-92C4-86AF662A22EA}">
      <dgm:prSet custT="1"/>
      <dgm:spPr>
        <a:solidFill>
          <a:srgbClr val="C00000"/>
        </a:solidFill>
      </dgm:spPr>
      <dgm:t>
        <a:bodyPr/>
        <a:lstStyle/>
        <a:p>
          <a:pPr rtl="0">
            <a:spcAft>
              <a:spcPts val="600"/>
            </a:spcAft>
          </a:pPr>
          <a:r>
            <a:rPr lang="pt-BR" sz="1800" b="1" dirty="0" smtClean="0"/>
            <a:t>Motor automóveis</a:t>
          </a:r>
        </a:p>
        <a:p>
          <a:pPr rtl="0">
            <a:spcAft>
              <a:spcPts val="600"/>
            </a:spcAft>
          </a:pPr>
          <a:r>
            <a:rPr lang="pt-BR" sz="1800" b="1" dirty="0" smtClean="0"/>
            <a:t>Emissão: 1.520 Kg</a:t>
          </a:r>
          <a:endParaRPr lang="pt-BR" sz="1800" b="1" dirty="0"/>
        </a:p>
      </dgm:t>
    </dgm:pt>
    <dgm:pt modelId="{2CDF295A-B8D7-43BE-BF30-46B469390664}" type="parTrans" cxnId="{AAF612A8-8F4B-4ACA-ACB4-A4586A6D5392}">
      <dgm:prSet/>
      <dgm:spPr/>
      <dgm:t>
        <a:bodyPr/>
        <a:lstStyle/>
        <a:p>
          <a:endParaRPr lang="pt-BR"/>
        </a:p>
      </dgm:t>
    </dgm:pt>
    <dgm:pt modelId="{C9CD87C9-BA85-44A2-82B9-58AB29FB2D78}" type="sibTrans" cxnId="{AAF612A8-8F4B-4ACA-ACB4-A4586A6D5392}">
      <dgm:prSet/>
      <dgm:spPr/>
      <dgm:t>
        <a:bodyPr/>
        <a:lstStyle/>
        <a:p>
          <a:endParaRPr lang="pt-BR"/>
        </a:p>
      </dgm:t>
    </dgm:pt>
    <dgm:pt modelId="{114DA3B8-13D6-416C-872F-93BFC967B6C6}" type="pres">
      <dgm:prSet presAssocID="{5708200B-5061-4EF9-B0AA-27ED2AA085B4}" presName="CompostProcess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pt-BR"/>
        </a:p>
      </dgm:t>
    </dgm:pt>
    <dgm:pt modelId="{308D48E0-6C57-42FD-9CE5-719AA0FEC0F2}" type="pres">
      <dgm:prSet presAssocID="{5708200B-5061-4EF9-B0AA-27ED2AA085B4}" presName="arrow" presStyleLbl="bgShp" presStyleIdx="0" presStyleCnt="1" custScaleX="117647" custScaleY="99929" custLinFactNeighborX="-863" custLinFactNeighborY="-3535"/>
      <dgm:spPr>
        <a:solidFill>
          <a:schemeClr val="accent2">
            <a:lumMod val="20000"/>
            <a:lumOff val="80000"/>
          </a:schemeClr>
        </a:solidFill>
      </dgm:spPr>
    </dgm:pt>
    <dgm:pt modelId="{908F504A-A7D5-4E0B-B101-66E1CCAA23EF}" type="pres">
      <dgm:prSet presAssocID="{5708200B-5061-4EF9-B0AA-27ED2AA085B4}" presName="linearProcess" presStyleCnt="0"/>
      <dgm:spPr/>
    </dgm:pt>
    <dgm:pt modelId="{9E3B7764-4525-478B-9B36-4BE7B5A1CFCF}" type="pres">
      <dgm:prSet presAssocID="{B04425DE-F1D1-4389-B95E-5372840B64EE}" presName="textNode" presStyleLbl="node1" presStyleIdx="0" presStyleCnt="4" custLinFactNeighborX="48919" custLinFactNeighborY="1374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2397E434-361F-4A1D-A221-21103240C83E}" type="pres">
      <dgm:prSet presAssocID="{CE2F1E3D-9C31-4BE4-A485-0E36D0EC0F63}" presName="sibTrans" presStyleCnt="0"/>
      <dgm:spPr/>
    </dgm:pt>
    <dgm:pt modelId="{A2A9ADC2-0A8D-4A51-A667-462EE5030FA9}" type="pres">
      <dgm:prSet presAssocID="{7506AF4D-6C13-4C36-A452-9EA31B02D5F3}" presName="textNode" presStyleLbl="node1" presStyleIdx="1" presStyleCnt="4" custLinFactNeighborX="-36895" custLinFactNeighborY="1374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ADA9F102-CC33-4FE6-8216-D762417F09A2}" type="pres">
      <dgm:prSet presAssocID="{2D739B9B-72F6-4CD9-8775-D6B450856018}" presName="sibTrans" presStyleCnt="0"/>
      <dgm:spPr/>
    </dgm:pt>
    <dgm:pt modelId="{4ED917FF-0982-445A-815B-528032993556}" type="pres">
      <dgm:prSet presAssocID="{0B940891-6DAC-4CA2-9E90-5C2DCF2AD1E1}" presName="textNode" presStyleLbl="node1" presStyleIdx="2" presStyleCnt="4" custLinFactX="-2946" custLinFactNeighborX="-100000" custLinFactNeighborY="1374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C16B0762-E193-45C6-A670-36A280D50B3F}" type="pres">
      <dgm:prSet presAssocID="{D72352CB-C38F-4D9A-BABA-8A42C49CA44A}" presName="sibTrans" presStyleCnt="0"/>
      <dgm:spPr/>
    </dgm:pt>
    <dgm:pt modelId="{4AE17D2F-FC0F-4990-9109-B686066666E5}" type="pres">
      <dgm:prSet presAssocID="{3B5243A7-B8ED-4282-92C4-86AF662A22EA}" presName="textNode" presStyleLbl="node1" presStyleIdx="3" presStyleCnt="4" custScaleX="106364" custLinFactX="-17394" custLinFactNeighborX="-100000" custLinFactNeighborY="1374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</dgm:ptLst>
  <dgm:cxnLst>
    <dgm:cxn modelId="{AAF612A8-8F4B-4ACA-ACB4-A4586A6D5392}" srcId="{5708200B-5061-4EF9-B0AA-27ED2AA085B4}" destId="{3B5243A7-B8ED-4282-92C4-86AF662A22EA}" srcOrd="3" destOrd="0" parTransId="{2CDF295A-B8D7-43BE-BF30-46B469390664}" sibTransId="{C9CD87C9-BA85-44A2-82B9-58AB29FB2D78}"/>
    <dgm:cxn modelId="{50366C75-F19A-4C59-9656-703F584D384C}" type="presOf" srcId="{B04425DE-F1D1-4389-B95E-5372840B64EE}" destId="{9E3B7764-4525-478B-9B36-4BE7B5A1CFCF}" srcOrd="0" destOrd="0" presId="urn:microsoft.com/office/officeart/2005/8/layout/hProcess9"/>
    <dgm:cxn modelId="{760D7B8A-3F2D-4DD1-8573-6B7BEF9DB8A8}" type="presOf" srcId="{7506AF4D-6C13-4C36-A452-9EA31B02D5F3}" destId="{A2A9ADC2-0A8D-4A51-A667-462EE5030FA9}" srcOrd="0" destOrd="0" presId="urn:microsoft.com/office/officeart/2005/8/layout/hProcess9"/>
    <dgm:cxn modelId="{E1EDB8D7-8C7E-483E-A267-C1E93DA8BEB4}" type="presOf" srcId="{5708200B-5061-4EF9-B0AA-27ED2AA085B4}" destId="{114DA3B8-13D6-416C-872F-93BFC967B6C6}" srcOrd="0" destOrd="0" presId="urn:microsoft.com/office/officeart/2005/8/layout/hProcess9"/>
    <dgm:cxn modelId="{130647D2-FF31-4A0F-9C3E-021EC03B4DAD}" srcId="{5708200B-5061-4EF9-B0AA-27ED2AA085B4}" destId="{0B940891-6DAC-4CA2-9E90-5C2DCF2AD1E1}" srcOrd="2" destOrd="0" parTransId="{993B0EF6-0297-497E-B89A-9DB4CA9C24C6}" sibTransId="{D72352CB-C38F-4D9A-BABA-8A42C49CA44A}"/>
    <dgm:cxn modelId="{C64633DA-F937-4F62-85D5-B56C67E6C011}" type="presOf" srcId="{0B940891-6DAC-4CA2-9E90-5C2DCF2AD1E1}" destId="{4ED917FF-0982-445A-815B-528032993556}" srcOrd="0" destOrd="0" presId="urn:microsoft.com/office/officeart/2005/8/layout/hProcess9"/>
    <dgm:cxn modelId="{A8693273-0887-4AE8-9070-1A9DC86D1A20}" type="presOf" srcId="{3B5243A7-B8ED-4282-92C4-86AF662A22EA}" destId="{4AE17D2F-FC0F-4990-9109-B686066666E5}" srcOrd="0" destOrd="0" presId="urn:microsoft.com/office/officeart/2005/8/layout/hProcess9"/>
    <dgm:cxn modelId="{4E1AFE9A-6783-485B-A410-5229E209DFCF}" srcId="{5708200B-5061-4EF9-B0AA-27ED2AA085B4}" destId="{7506AF4D-6C13-4C36-A452-9EA31B02D5F3}" srcOrd="1" destOrd="0" parTransId="{2FBD705D-FAF8-49C4-B706-12042E427C7F}" sibTransId="{2D739B9B-72F6-4CD9-8775-D6B450856018}"/>
    <dgm:cxn modelId="{17609A15-D8C2-428E-82FF-A055331D3A95}" srcId="{5708200B-5061-4EF9-B0AA-27ED2AA085B4}" destId="{B04425DE-F1D1-4389-B95E-5372840B64EE}" srcOrd="0" destOrd="0" parTransId="{83743132-316F-4A43-A20C-8FEF4A240DE0}" sibTransId="{CE2F1E3D-9C31-4BE4-A485-0E36D0EC0F63}"/>
    <dgm:cxn modelId="{4E53F9B3-F9C5-4E74-938D-FE06DE317B58}" type="presParOf" srcId="{114DA3B8-13D6-416C-872F-93BFC967B6C6}" destId="{308D48E0-6C57-42FD-9CE5-719AA0FEC0F2}" srcOrd="0" destOrd="0" presId="urn:microsoft.com/office/officeart/2005/8/layout/hProcess9"/>
    <dgm:cxn modelId="{ED55C828-522A-4981-9F59-6E40048C46CA}" type="presParOf" srcId="{114DA3B8-13D6-416C-872F-93BFC967B6C6}" destId="{908F504A-A7D5-4E0B-B101-66E1CCAA23EF}" srcOrd="1" destOrd="0" presId="urn:microsoft.com/office/officeart/2005/8/layout/hProcess9"/>
    <dgm:cxn modelId="{9E9DE67B-A175-4725-B509-565E5D36317F}" type="presParOf" srcId="{908F504A-A7D5-4E0B-B101-66E1CCAA23EF}" destId="{9E3B7764-4525-478B-9B36-4BE7B5A1CFCF}" srcOrd="0" destOrd="0" presId="urn:microsoft.com/office/officeart/2005/8/layout/hProcess9"/>
    <dgm:cxn modelId="{8FD897C7-04B4-40BE-8CEB-92054F97D49A}" type="presParOf" srcId="{908F504A-A7D5-4E0B-B101-66E1CCAA23EF}" destId="{2397E434-361F-4A1D-A221-21103240C83E}" srcOrd="1" destOrd="0" presId="urn:microsoft.com/office/officeart/2005/8/layout/hProcess9"/>
    <dgm:cxn modelId="{352940DC-E09F-4623-B229-56920150B16C}" type="presParOf" srcId="{908F504A-A7D5-4E0B-B101-66E1CCAA23EF}" destId="{A2A9ADC2-0A8D-4A51-A667-462EE5030FA9}" srcOrd="2" destOrd="0" presId="urn:microsoft.com/office/officeart/2005/8/layout/hProcess9"/>
    <dgm:cxn modelId="{F25FE357-000A-4E35-813E-684443BFE0F1}" type="presParOf" srcId="{908F504A-A7D5-4E0B-B101-66E1CCAA23EF}" destId="{ADA9F102-CC33-4FE6-8216-D762417F09A2}" srcOrd="3" destOrd="0" presId="urn:microsoft.com/office/officeart/2005/8/layout/hProcess9"/>
    <dgm:cxn modelId="{C842E045-DF14-4980-AC9F-F9782DF2680A}" type="presParOf" srcId="{908F504A-A7D5-4E0B-B101-66E1CCAA23EF}" destId="{4ED917FF-0982-445A-815B-528032993556}" srcOrd="4" destOrd="0" presId="urn:microsoft.com/office/officeart/2005/8/layout/hProcess9"/>
    <dgm:cxn modelId="{4BBC254F-3EEA-4278-B948-45FF9882965D}" type="presParOf" srcId="{908F504A-A7D5-4E0B-B101-66E1CCAA23EF}" destId="{C16B0762-E193-45C6-A670-36A280D50B3F}" srcOrd="5" destOrd="0" presId="urn:microsoft.com/office/officeart/2005/8/layout/hProcess9"/>
    <dgm:cxn modelId="{ACEE4E60-FA81-4775-A35D-5BD33898E0F8}" type="presParOf" srcId="{908F504A-A7D5-4E0B-B101-66E1CCAA23EF}" destId="{4AE17D2F-FC0F-4990-9109-B686066666E5}" srcOrd="6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5708200B-5061-4EF9-B0AA-27ED2AA085B4}" type="doc">
      <dgm:prSet loTypeId="urn:microsoft.com/office/officeart/2005/8/layout/hProcess9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pt-BR"/>
        </a:p>
      </dgm:t>
    </dgm:pt>
    <dgm:pt modelId="{B04425DE-F1D1-4389-B95E-5372840B64EE}">
      <dgm:prSet custT="1"/>
      <dgm:spPr>
        <a:solidFill>
          <a:srgbClr val="284E36"/>
        </a:solidFill>
      </dgm:spPr>
      <dgm:t>
        <a:bodyPr/>
        <a:lstStyle/>
        <a:p>
          <a:pPr rtl="0"/>
          <a:r>
            <a:rPr lang="pt-BR" sz="1800" b="1" dirty="0" smtClean="0"/>
            <a:t>Crescimento da Cana</a:t>
          </a:r>
        </a:p>
        <a:p>
          <a:pPr rtl="0"/>
          <a:r>
            <a:rPr lang="pt-BR" sz="1800" b="1" dirty="0" smtClean="0"/>
            <a:t>Absorção: 7.650 Kg</a:t>
          </a:r>
          <a:endParaRPr lang="pt-BR" sz="1800" b="1" dirty="0"/>
        </a:p>
      </dgm:t>
    </dgm:pt>
    <dgm:pt modelId="{83743132-316F-4A43-A20C-8FEF4A240DE0}" type="parTrans" cxnId="{17609A15-D8C2-428E-82FF-A055331D3A95}">
      <dgm:prSet/>
      <dgm:spPr/>
      <dgm:t>
        <a:bodyPr/>
        <a:lstStyle/>
        <a:p>
          <a:endParaRPr lang="pt-BR"/>
        </a:p>
      </dgm:t>
    </dgm:pt>
    <dgm:pt modelId="{CE2F1E3D-9C31-4BE4-A485-0E36D0EC0F63}" type="sibTrans" cxnId="{17609A15-D8C2-428E-82FF-A055331D3A95}">
      <dgm:prSet/>
      <dgm:spPr/>
      <dgm:t>
        <a:bodyPr/>
        <a:lstStyle/>
        <a:p>
          <a:endParaRPr lang="pt-BR"/>
        </a:p>
      </dgm:t>
    </dgm:pt>
    <dgm:pt modelId="{7506AF4D-6C13-4C36-A452-9EA31B02D5F3}">
      <dgm:prSet custT="1"/>
      <dgm:spPr>
        <a:solidFill>
          <a:srgbClr val="284E36"/>
        </a:solidFill>
      </dgm:spPr>
      <dgm:t>
        <a:bodyPr/>
        <a:lstStyle/>
        <a:p>
          <a:pPr rtl="0"/>
          <a:r>
            <a:rPr lang="pt-BR" sz="1800" b="1" dirty="0" smtClean="0"/>
            <a:t>Bioeletricidade</a:t>
          </a:r>
        </a:p>
        <a:p>
          <a:pPr rtl="0"/>
          <a:r>
            <a:rPr lang="pt-BR" sz="1800" b="1" dirty="0" smtClean="0"/>
            <a:t>Emissão evitada: 225 kg</a:t>
          </a:r>
          <a:endParaRPr lang="pt-BR" sz="1800" b="1" dirty="0"/>
        </a:p>
      </dgm:t>
    </dgm:pt>
    <dgm:pt modelId="{2FBD705D-FAF8-49C4-B706-12042E427C7F}" type="parTrans" cxnId="{4E1AFE9A-6783-485B-A410-5229E209DFCF}">
      <dgm:prSet/>
      <dgm:spPr/>
      <dgm:t>
        <a:bodyPr/>
        <a:lstStyle/>
        <a:p>
          <a:endParaRPr lang="pt-BR"/>
        </a:p>
      </dgm:t>
    </dgm:pt>
    <dgm:pt modelId="{2D739B9B-72F6-4CD9-8775-D6B450856018}" type="sibTrans" cxnId="{4E1AFE9A-6783-485B-A410-5229E209DFCF}">
      <dgm:prSet/>
      <dgm:spPr/>
      <dgm:t>
        <a:bodyPr/>
        <a:lstStyle/>
        <a:p>
          <a:endParaRPr lang="pt-BR"/>
        </a:p>
      </dgm:t>
    </dgm:pt>
    <dgm:pt modelId="{114DA3B8-13D6-416C-872F-93BFC967B6C6}" type="pres">
      <dgm:prSet presAssocID="{5708200B-5061-4EF9-B0AA-27ED2AA085B4}" presName="CompostProcess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pt-BR"/>
        </a:p>
      </dgm:t>
    </dgm:pt>
    <dgm:pt modelId="{308D48E0-6C57-42FD-9CE5-719AA0FEC0F2}" type="pres">
      <dgm:prSet presAssocID="{5708200B-5061-4EF9-B0AA-27ED2AA085B4}" presName="arrow" presStyleLbl="bgShp" presStyleIdx="0" presStyleCnt="1" custScaleX="115463" custScaleY="91157" custLinFactNeighborX="-1300" custLinFactNeighborY="32734"/>
      <dgm:spPr>
        <a:solidFill>
          <a:schemeClr val="accent3">
            <a:lumMod val="40000"/>
            <a:lumOff val="60000"/>
          </a:schemeClr>
        </a:solidFill>
      </dgm:spPr>
    </dgm:pt>
    <dgm:pt modelId="{908F504A-A7D5-4E0B-B101-66E1CCAA23EF}" type="pres">
      <dgm:prSet presAssocID="{5708200B-5061-4EF9-B0AA-27ED2AA085B4}" presName="linearProcess" presStyleCnt="0"/>
      <dgm:spPr/>
    </dgm:pt>
    <dgm:pt modelId="{9E3B7764-4525-478B-9B36-4BE7B5A1CFCF}" type="pres">
      <dgm:prSet presAssocID="{B04425DE-F1D1-4389-B95E-5372840B64EE}" presName="textNode" presStyleLbl="node1" presStyleIdx="0" presStyleCnt="2" custLinFactNeighborY="10538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2397E434-361F-4A1D-A221-21103240C83E}" type="pres">
      <dgm:prSet presAssocID="{CE2F1E3D-9C31-4BE4-A485-0E36D0EC0F63}" presName="sibTrans" presStyleCnt="0"/>
      <dgm:spPr/>
    </dgm:pt>
    <dgm:pt modelId="{A2A9ADC2-0A8D-4A51-A667-462EE5030FA9}" type="pres">
      <dgm:prSet presAssocID="{7506AF4D-6C13-4C36-A452-9EA31B02D5F3}" presName="textNode" presStyleLbl="node1" presStyleIdx="1" presStyleCnt="2" custLinFactNeighborY="10538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</dgm:ptLst>
  <dgm:cxnLst>
    <dgm:cxn modelId="{86A0484E-C399-4955-9CA5-A6BA181A4097}" type="presOf" srcId="{5708200B-5061-4EF9-B0AA-27ED2AA085B4}" destId="{114DA3B8-13D6-416C-872F-93BFC967B6C6}" srcOrd="0" destOrd="0" presId="urn:microsoft.com/office/officeart/2005/8/layout/hProcess9"/>
    <dgm:cxn modelId="{55837A64-ACE9-4C3C-871A-B4B9C42B3A58}" type="presOf" srcId="{B04425DE-F1D1-4389-B95E-5372840B64EE}" destId="{9E3B7764-4525-478B-9B36-4BE7B5A1CFCF}" srcOrd="0" destOrd="0" presId="urn:microsoft.com/office/officeart/2005/8/layout/hProcess9"/>
    <dgm:cxn modelId="{4E1AFE9A-6783-485B-A410-5229E209DFCF}" srcId="{5708200B-5061-4EF9-B0AA-27ED2AA085B4}" destId="{7506AF4D-6C13-4C36-A452-9EA31B02D5F3}" srcOrd="1" destOrd="0" parTransId="{2FBD705D-FAF8-49C4-B706-12042E427C7F}" sibTransId="{2D739B9B-72F6-4CD9-8775-D6B450856018}"/>
    <dgm:cxn modelId="{A06122C9-3B98-40F6-A03E-6B285452AB63}" type="presOf" srcId="{7506AF4D-6C13-4C36-A452-9EA31B02D5F3}" destId="{A2A9ADC2-0A8D-4A51-A667-462EE5030FA9}" srcOrd="0" destOrd="0" presId="urn:microsoft.com/office/officeart/2005/8/layout/hProcess9"/>
    <dgm:cxn modelId="{17609A15-D8C2-428E-82FF-A055331D3A95}" srcId="{5708200B-5061-4EF9-B0AA-27ED2AA085B4}" destId="{B04425DE-F1D1-4389-B95E-5372840B64EE}" srcOrd="0" destOrd="0" parTransId="{83743132-316F-4A43-A20C-8FEF4A240DE0}" sibTransId="{CE2F1E3D-9C31-4BE4-A485-0E36D0EC0F63}"/>
    <dgm:cxn modelId="{33136843-E8ED-4D26-80E9-07818F4A56CC}" type="presParOf" srcId="{114DA3B8-13D6-416C-872F-93BFC967B6C6}" destId="{308D48E0-6C57-42FD-9CE5-719AA0FEC0F2}" srcOrd="0" destOrd="0" presId="urn:microsoft.com/office/officeart/2005/8/layout/hProcess9"/>
    <dgm:cxn modelId="{157ADDF0-43FB-4B02-8E6E-EADF20D4F865}" type="presParOf" srcId="{114DA3B8-13D6-416C-872F-93BFC967B6C6}" destId="{908F504A-A7D5-4E0B-B101-66E1CCAA23EF}" srcOrd="1" destOrd="0" presId="urn:microsoft.com/office/officeart/2005/8/layout/hProcess9"/>
    <dgm:cxn modelId="{B909E145-1E93-4662-9013-543D6FD5430F}" type="presParOf" srcId="{908F504A-A7D5-4E0B-B101-66E1CCAA23EF}" destId="{9E3B7764-4525-478B-9B36-4BE7B5A1CFCF}" srcOrd="0" destOrd="0" presId="urn:microsoft.com/office/officeart/2005/8/layout/hProcess9"/>
    <dgm:cxn modelId="{A2807BD2-1FA0-47AF-8904-2D4ECD2318EA}" type="presParOf" srcId="{908F504A-A7D5-4E0B-B101-66E1CCAA23EF}" destId="{2397E434-361F-4A1D-A221-21103240C83E}" srcOrd="1" destOrd="0" presId="urn:microsoft.com/office/officeart/2005/8/layout/hProcess9"/>
    <dgm:cxn modelId="{7F7F84E4-6DB6-43C9-9828-C0E79DE75957}" type="presParOf" srcId="{908F504A-A7D5-4E0B-B101-66E1CCAA23EF}" destId="{A2A9ADC2-0A8D-4A51-A667-462EE5030FA9}" srcOrd="2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ED4BD93-E45B-41FD-8982-173EF2F175C7}">
      <dsp:nvSpPr>
        <dsp:cNvPr id="0" name=""/>
        <dsp:cNvSpPr/>
      </dsp:nvSpPr>
      <dsp:spPr>
        <a:xfrm>
          <a:off x="0" y="2080"/>
          <a:ext cx="6696744" cy="645602"/>
        </a:xfrm>
        <a:prstGeom prst="round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l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l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2800" kern="1200" dirty="0" smtClean="0">
              <a:latin typeface="Eras Demi ITC" panose="020B0805030504020804" pitchFamily="34" charset="0"/>
            </a:rPr>
            <a:t>1. Cenário Mundial</a:t>
          </a:r>
          <a:endParaRPr lang="pt-BR" sz="2800" kern="1200" dirty="0">
            <a:latin typeface="Eras Demi ITC" panose="020B0805030504020804" pitchFamily="34" charset="0"/>
          </a:endParaRPr>
        </a:p>
      </dsp:txBody>
      <dsp:txXfrm>
        <a:off x="31516" y="33596"/>
        <a:ext cx="6633712" cy="582570"/>
      </dsp:txXfrm>
    </dsp:sp>
    <dsp:sp modelId="{8C338395-1358-4801-B1E7-A124FB1AFE50}">
      <dsp:nvSpPr>
        <dsp:cNvPr id="0" name=""/>
        <dsp:cNvSpPr/>
      </dsp:nvSpPr>
      <dsp:spPr>
        <a:xfrm>
          <a:off x="0" y="661872"/>
          <a:ext cx="6696744" cy="645602"/>
        </a:xfrm>
        <a:prstGeom prst="round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l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l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2800" kern="1200" dirty="0" smtClean="0">
              <a:latin typeface="Eras Demi ITC" panose="020B0805030504020804" pitchFamily="34" charset="0"/>
            </a:rPr>
            <a:t>2. O Brasil no Cenário Global</a:t>
          </a:r>
          <a:endParaRPr lang="pt-BR" sz="2800" kern="1200" dirty="0">
            <a:latin typeface="Eras Demi ITC" panose="020B0805030504020804" pitchFamily="34" charset="0"/>
          </a:endParaRPr>
        </a:p>
      </dsp:txBody>
      <dsp:txXfrm>
        <a:off x="31516" y="693388"/>
        <a:ext cx="6633712" cy="582570"/>
      </dsp:txXfrm>
    </dsp:sp>
    <dsp:sp modelId="{253E394C-8162-4646-8BBB-CC7E903BCE03}">
      <dsp:nvSpPr>
        <dsp:cNvPr id="0" name=""/>
        <dsp:cNvSpPr/>
      </dsp:nvSpPr>
      <dsp:spPr>
        <a:xfrm>
          <a:off x="0" y="1321663"/>
          <a:ext cx="6696744" cy="645602"/>
        </a:xfrm>
        <a:prstGeom prst="round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l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l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2800" kern="1200" dirty="0" smtClean="0">
              <a:latin typeface="Eras Demi ITC" panose="020B0805030504020804" pitchFamily="34" charset="0"/>
            </a:rPr>
            <a:t>3. A Importância do Agronegócio</a:t>
          </a:r>
          <a:endParaRPr lang="pt-BR" sz="2800" kern="1200" dirty="0">
            <a:latin typeface="Eras Demi ITC" panose="020B0805030504020804" pitchFamily="34" charset="0"/>
          </a:endParaRPr>
        </a:p>
      </dsp:txBody>
      <dsp:txXfrm>
        <a:off x="31516" y="1353179"/>
        <a:ext cx="6633712" cy="582570"/>
      </dsp:txXfrm>
    </dsp:sp>
    <dsp:sp modelId="{5D5A4D9D-9146-4C9C-AC6F-81D9B31D3EB9}">
      <dsp:nvSpPr>
        <dsp:cNvPr id="0" name=""/>
        <dsp:cNvSpPr/>
      </dsp:nvSpPr>
      <dsp:spPr>
        <a:xfrm>
          <a:off x="0" y="1981454"/>
          <a:ext cx="6696744" cy="645602"/>
        </a:xfrm>
        <a:prstGeom prst="round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l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l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2800" kern="1200" dirty="0" smtClean="0">
              <a:latin typeface="Eras Demi ITC" panose="020B0805030504020804" pitchFamily="34" charset="0"/>
            </a:rPr>
            <a:t>4. Projeções</a:t>
          </a:r>
          <a:endParaRPr lang="pt-BR" sz="2800" kern="1200" dirty="0">
            <a:latin typeface="Eras Demi ITC" panose="020B0805030504020804" pitchFamily="34" charset="0"/>
          </a:endParaRPr>
        </a:p>
      </dsp:txBody>
      <dsp:txXfrm>
        <a:off x="31516" y="2012970"/>
        <a:ext cx="6633712" cy="582570"/>
      </dsp:txXfrm>
    </dsp:sp>
    <dsp:sp modelId="{86995252-97A2-42FC-AE0C-1C2F741D8526}">
      <dsp:nvSpPr>
        <dsp:cNvPr id="0" name=""/>
        <dsp:cNvSpPr/>
      </dsp:nvSpPr>
      <dsp:spPr>
        <a:xfrm>
          <a:off x="0" y="2641246"/>
          <a:ext cx="6696744" cy="645602"/>
        </a:xfrm>
        <a:prstGeom prst="round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l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l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2800" kern="1200" dirty="0" smtClean="0">
              <a:latin typeface="Eras Demi ITC" panose="020B0805030504020804" pitchFamily="34" charset="0"/>
            </a:rPr>
            <a:t>5. Desafios</a:t>
          </a:r>
          <a:endParaRPr lang="pt-BR" sz="2800" kern="1200" dirty="0">
            <a:latin typeface="Eras Demi ITC" panose="020B0805030504020804" pitchFamily="34" charset="0"/>
          </a:endParaRPr>
        </a:p>
      </dsp:txBody>
      <dsp:txXfrm>
        <a:off x="31516" y="2672762"/>
        <a:ext cx="6633712" cy="582570"/>
      </dsp:txXfrm>
    </dsp:sp>
    <dsp:sp modelId="{E4AFBCC7-EC43-4537-A39B-ACD59BCD1347}">
      <dsp:nvSpPr>
        <dsp:cNvPr id="0" name=""/>
        <dsp:cNvSpPr/>
      </dsp:nvSpPr>
      <dsp:spPr>
        <a:xfrm>
          <a:off x="0" y="3301037"/>
          <a:ext cx="6696744" cy="645602"/>
        </a:xfrm>
        <a:prstGeom prst="round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l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l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2800" kern="1200" dirty="0" smtClean="0">
              <a:latin typeface="Eras Demi ITC" panose="020B0805030504020804" pitchFamily="34" charset="0"/>
            </a:rPr>
            <a:t>6. Índice de Confiança</a:t>
          </a:r>
          <a:endParaRPr lang="pt-BR" sz="2800" kern="1200" dirty="0">
            <a:latin typeface="Eras Demi ITC" panose="020B0805030504020804" pitchFamily="34" charset="0"/>
          </a:endParaRPr>
        </a:p>
      </dsp:txBody>
      <dsp:txXfrm>
        <a:off x="31516" y="3332553"/>
        <a:ext cx="6633712" cy="582570"/>
      </dsp:txXfrm>
    </dsp:sp>
    <dsp:sp modelId="{9949AF2B-CCB7-41BD-A140-8B84F5E0648C}">
      <dsp:nvSpPr>
        <dsp:cNvPr id="0" name=""/>
        <dsp:cNvSpPr/>
      </dsp:nvSpPr>
      <dsp:spPr>
        <a:xfrm>
          <a:off x="0" y="3960829"/>
          <a:ext cx="6696744" cy="645602"/>
        </a:xfrm>
        <a:prstGeom prst="round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l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l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2800" kern="1200" dirty="0" smtClean="0">
              <a:latin typeface="Eras Demi ITC" panose="020B0805030504020804" pitchFamily="34" charset="0"/>
            </a:rPr>
            <a:t>7. Conclusão</a:t>
          </a:r>
          <a:endParaRPr lang="pt-BR" sz="2800" kern="1200" dirty="0">
            <a:latin typeface="Eras Demi ITC" panose="020B0805030504020804" pitchFamily="34" charset="0"/>
          </a:endParaRPr>
        </a:p>
      </dsp:txBody>
      <dsp:txXfrm>
        <a:off x="31516" y="3992345"/>
        <a:ext cx="6633712" cy="58257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08D48E0-6C57-42FD-9CE5-719AA0FEC0F2}">
      <dsp:nvSpPr>
        <dsp:cNvPr id="0" name=""/>
        <dsp:cNvSpPr/>
      </dsp:nvSpPr>
      <dsp:spPr>
        <a:xfrm>
          <a:off x="0" y="0"/>
          <a:ext cx="8784628" cy="2157173"/>
        </a:xfrm>
        <a:prstGeom prst="rightArrow">
          <a:avLst/>
        </a:prstGeom>
        <a:solidFill>
          <a:schemeClr val="accent2">
            <a:lumMod val="20000"/>
            <a:lumOff val="8000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E3B7764-4525-478B-9B36-4BE7B5A1CFCF}">
      <dsp:nvSpPr>
        <dsp:cNvPr id="0" name=""/>
        <dsp:cNvSpPr/>
      </dsp:nvSpPr>
      <dsp:spPr>
        <a:xfrm>
          <a:off x="162270" y="660711"/>
          <a:ext cx="1922496" cy="864096"/>
        </a:xfrm>
        <a:prstGeom prst="roundRect">
          <a:avLst/>
        </a:prstGeom>
        <a:solidFill>
          <a:srgbClr val="C000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800" b="1" kern="1200" dirty="0" smtClean="0"/>
            <a:t>Cultivo e Colheita</a:t>
          </a:r>
        </a:p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800" b="1" kern="1200" dirty="0" smtClean="0"/>
            <a:t>Emissão: 2.961 Kg</a:t>
          </a:r>
          <a:endParaRPr lang="pt-BR" sz="1800" b="1" kern="1200" dirty="0"/>
        </a:p>
      </dsp:txBody>
      <dsp:txXfrm>
        <a:off x="204452" y="702893"/>
        <a:ext cx="1838132" cy="779732"/>
      </dsp:txXfrm>
    </dsp:sp>
    <dsp:sp modelId="{A2A9ADC2-0A8D-4A51-A667-462EE5030FA9}">
      <dsp:nvSpPr>
        <dsp:cNvPr id="0" name=""/>
        <dsp:cNvSpPr/>
      </dsp:nvSpPr>
      <dsp:spPr>
        <a:xfrm>
          <a:off x="2130220" y="660711"/>
          <a:ext cx="1922496" cy="864096"/>
        </a:xfrm>
        <a:prstGeom prst="roundRect">
          <a:avLst/>
        </a:prstGeom>
        <a:solidFill>
          <a:srgbClr val="C000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pt-BR" sz="1800" b="1" kern="1200" dirty="0" smtClean="0"/>
            <a:t>Processamento da Cana</a:t>
          </a:r>
        </a:p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pt-BR" sz="1800" b="1" kern="1200" dirty="0" smtClean="0"/>
            <a:t>Emissão: 3.604 kg</a:t>
          </a:r>
          <a:endParaRPr lang="pt-BR" sz="1800" b="1" kern="1200" dirty="0"/>
        </a:p>
      </dsp:txBody>
      <dsp:txXfrm>
        <a:off x="2172402" y="702893"/>
        <a:ext cx="1838132" cy="779732"/>
      </dsp:txXfrm>
    </dsp:sp>
    <dsp:sp modelId="{4ED917FF-0982-445A-815B-528032993556}">
      <dsp:nvSpPr>
        <dsp:cNvPr id="0" name=""/>
        <dsp:cNvSpPr/>
      </dsp:nvSpPr>
      <dsp:spPr>
        <a:xfrm>
          <a:off x="4114297" y="660711"/>
          <a:ext cx="1922496" cy="864096"/>
        </a:xfrm>
        <a:prstGeom prst="roundRect">
          <a:avLst/>
        </a:prstGeom>
        <a:solidFill>
          <a:srgbClr val="C000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pt-BR" sz="1800" b="1" kern="1200" dirty="0" smtClean="0"/>
            <a:t>Transporte </a:t>
          </a:r>
        </a:p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pt-BR" sz="1800" b="1" kern="1200" dirty="0" smtClean="0"/>
            <a:t>Campo &gt; Usina</a:t>
          </a:r>
        </a:p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pt-BR" sz="1800" b="1" kern="1200" dirty="0" smtClean="0"/>
            <a:t>Emissão: 50 Kg</a:t>
          </a:r>
          <a:endParaRPr lang="pt-BR" sz="1800" b="1" kern="1200" dirty="0"/>
        </a:p>
      </dsp:txBody>
      <dsp:txXfrm>
        <a:off x="4156479" y="702893"/>
        <a:ext cx="1838132" cy="779732"/>
      </dsp:txXfrm>
    </dsp:sp>
    <dsp:sp modelId="{4AE17D2F-FC0F-4990-9109-B686066666E5}">
      <dsp:nvSpPr>
        <dsp:cNvPr id="0" name=""/>
        <dsp:cNvSpPr/>
      </dsp:nvSpPr>
      <dsp:spPr>
        <a:xfrm>
          <a:off x="6079448" y="660711"/>
          <a:ext cx="2044844" cy="864096"/>
        </a:xfrm>
        <a:prstGeom prst="roundRect">
          <a:avLst/>
        </a:prstGeom>
        <a:solidFill>
          <a:srgbClr val="C000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ts val="600"/>
            </a:spcAft>
          </a:pPr>
          <a:r>
            <a:rPr lang="pt-BR" sz="1800" b="1" kern="1200" dirty="0" smtClean="0"/>
            <a:t>Motor automóveis</a:t>
          </a:r>
        </a:p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ts val="600"/>
            </a:spcAft>
          </a:pPr>
          <a:r>
            <a:rPr lang="pt-BR" sz="1800" b="1" kern="1200" dirty="0" smtClean="0"/>
            <a:t>Emissão: 1.520 Kg</a:t>
          </a:r>
          <a:endParaRPr lang="pt-BR" sz="1800" b="1" kern="1200" dirty="0"/>
        </a:p>
      </dsp:txBody>
      <dsp:txXfrm>
        <a:off x="6121630" y="702893"/>
        <a:ext cx="1960480" cy="779732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08D48E0-6C57-42FD-9CE5-719AA0FEC0F2}">
      <dsp:nvSpPr>
        <dsp:cNvPr id="0" name=""/>
        <dsp:cNvSpPr/>
      </dsp:nvSpPr>
      <dsp:spPr>
        <a:xfrm>
          <a:off x="0" y="186985"/>
          <a:ext cx="8621550" cy="1927513"/>
        </a:xfrm>
        <a:prstGeom prst="rightArrow">
          <a:avLst/>
        </a:prstGeom>
        <a:solidFill>
          <a:schemeClr val="accent3">
            <a:lumMod val="40000"/>
            <a:lumOff val="6000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E3B7764-4525-478B-9B36-4BE7B5A1CFCF}">
      <dsp:nvSpPr>
        <dsp:cNvPr id="0" name=""/>
        <dsp:cNvSpPr/>
      </dsp:nvSpPr>
      <dsp:spPr>
        <a:xfrm>
          <a:off x="1537310" y="723480"/>
          <a:ext cx="2635389" cy="845799"/>
        </a:xfrm>
        <a:prstGeom prst="roundRect">
          <a:avLst/>
        </a:prstGeom>
        <a:solidFill>
          <a:srgbClr val="284E36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800" b="1" kern="1200" dirty="0" smtClean="0"/>
            <a:t>Crescimento da Cana</a:t>
          </a:r>
        </a:p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800" b="1" kern="1200" dirty="0" smtClean="0"/>
            <a:t>Absorção: 7.650 Kg</a:t>
          </a:r>
          <a:endParaRPr lang="pt-BR" sz="1800" b="1" kern="1200" dirty="0"/>
        </a:p>
      </dsp:txBody>
      <dsp:txXfrm>
        <a:off x="1578599" y="764769"/>
        <a:ext cx="2552811" cy="763221"/>
      </dsp:txXfrm>
    </dsp:sp>
    <dsp:sp modelId="{A2A9ADC2-0A8D-4A51-A667-462EE5030FA9}">
      <dsp:nvSpPr>
        <dsp:cNvPr id="0" name=""/>
        <dsp:cNvSpPr/>
      </dsp:nvSpPr>
      <dsp:spPr>
        <a:xfrm>
          <a:off x="4611932" y="723480"/>
          <a:ext cx="2635389" cy="845799"/>
        </a:xfrm>
        <a:prstGeom prst="roundRect">
          <a:avLst/>
        </a:prstGeom>
        <a:solidFill>
          <a:srgbClr val="284E36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800" b="1" kern="1200" dirty="0" smtClean="0"/>
            <a:t>Bioeletricidade</a:t>
          </a:r>
        </a:p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800" b="1" kern="1200" dirty="0" smtClean="0"/>
            <a:t>Emissão evitada: 225 kg</a:t>
          </a:r>
          <a:endParaRPr lang="pt-BR" sz="1800" b="1" kern="1200" dirty="0"/>
        </a:p>
      </dsp:txBody>
      <dsp:txXfrm>
        <a:off x="4653221" y="764769"/>
        <a:ext cx="2552811" cy="76322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0.01916</cdr:x>
      <cdr:y>0.14125</cdr:y>
    </cdr:from>
    <cdr:to>
      <cdr:x>0.08649</cdr:x>
      <cdr:y>0.16468</cdr:y>
    </cdr:to>
    <cdr:sp macro="" textlink="">
      <cdr:nvSpPr>
        <cdr:cNvPr id="4" name="Retângulo 3"/>
        <cdr:cNvSpPr/>
      </cdr:nvSpPr>
      <cdr:spPr>
        <a:xfrm xmlns:a="http://schemas.openxmlformats.org/drawingml/2006/main">
          <a:off x="169590" y="799532"/>
          <a:ext cx="595963" cy="132623"/>
        </a:xfrm>
        <a:prstGeom xmlns:a="http://schemas.openxmlformats.org/drawingml/2006/main" prst="rect">
          <a:avLst/>
        </a:prstGeom>
        <a:solidFill xmlns:a="http://schemas.openxmlformats.org/drawingml/2006/main">
          <a:schemeClr val="tx2">
            <a:lumMod val="50000"/>
          </a:schemeClr>
        </a:solidFill>
        <a:ln xmlns:a="http://schemas.openxmlformats.org/drawingml/2006/main" w="9525">
          <a:noFill/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rtlCol="0" anchor="t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l"/>
          <a:endParaRPr lang="pt-BR" sz="1100" dirty="0"/>
        </a:p>
      </cdr:txBody>
    </cdr:sp>
  </cdr:relSizeAnchor>
  <cdr:relSizeAnchor xmlns:cdr="http://schemas.openxmlformats.org/drawingml/2006/chartDrawing">
    <cdr:from>
      <cdr:x>0.02577</cdr:x>
      <cdr:y>0.07545</cdr:y>
    </cdr:from>
    <cdr:to>
      <cdr:x>0.08811</cdr:x>
      <cdr:y>0.09693</cdr:y>
    </cdr:to>
    <cdr:grpSp>
      <cdr:nvGrpSpPr>
        <cdr:cNvPr id="6" name="Grupo 5"/>
        <cdr:cNvGrpSpPr/>
      </cdr:nvGrpSpPr>
      <cdr:grpSpPr>
        <a:xfrm xmlns:a="http://schemas.openxmlformats.org/drawingml/2006/main">
          <a:off x="228100" y="427075"/>
          <a:ext cx="551795" cy="121584"/>
          <a:chOff x="19051" y="295274"/>
          <a:chExt cx="238125" cy="104775"/>
        </a:xfrm>
      </cdr:grpSpPr>
      <cdr:cxnSp macro="">
        <cdr:nvCxnSpPr>
          <cdr:cNvPr id="8" name="Conector reto 7"/>
          <cdr:cNvCxnSpPr/>
        </cdr:nvCxnSpPr>
        <cdr:spPr>
          <a:xfrm xmlns:a="http://schemas.openxmlformats.org/drawingml/2006/main">
            <a:off x="19051" y="352424"/>
            <a:ext cx="238125" cy="0"/>
          </a:xfrm>
          <a:prstGeom xmlns:a="http://schemas.openxmlformats.org/drawingml/2006/main" prst="line">
            <a:avLst/>
          </a:prstGeom>
          <a:ln xmlns:a="http://schemas.openxmlformats.org/drawingml/2006/main"/>
        </cdr:spPr>
        <cdr:style>
          <a:lnRef xmlns:a="http://schemas.openxmlformats.org/drawingml/2006/main" idx="2">
            <a:schemeClr val="accent1"/>
          </a:lnRef>
          <a:fillRef xmlns:a="http://schemas.openxmlformats.org/drawingml/2006/main" idx="0">
            <a:schemeClr val="accent1"/>
          </a:fillRef>
          <a:effectRef xmlns:a="http://schemas.openxmlformats.org/drawingml/2006/main" idx="1">
            <a:schemeClr val="accent1"/>
          </a:effectRef>
          <a:fontRef xmlns:a="http://schemas.openxmlformats.org/drawingml/2006/main" idx="minor">
            <a:schemeClr val="tx1"/>
          </a:fontRef>
        </cdr:style>
      </cdr:cxnSp>
      <cdr:sp macro="" textlink="">
        <cdr:nvSpPr>
          <cdr:cNvPr id="9" name="Elipse 8"/>
          <cdr:cNvSpPr/>
        </cdr:nvSpPr>
        <cdr:spPr>
          <a:xfrm xmlns:a="http://schemas.openxmlformats.org/drawingml/2006/main">
            <a:off x="85726" y="295274"/>
            <a:ext cx="95250" cy="104775"/>
          </a:xfrm>
          <a:prstGeom xmlns:a="http://schemas.openxmlformats.org/drawingml/2006/main" prst="ellipse">
            <a:avLst/>
          </a:prstGeom>
          <a:ln xmlns:a="http://schemas.openxmlformats.org/drawingml/2006/main">
            <a:solidFill>
              <a:srgbClr val="0070C0"/>
            </a:solidFill>
          </a:ln>
        </cdr:spPr>
        <cdr:style>
          <a:lnRef xmlns:a="http://schemas.openxmlformats.org/drawingml/2006/main" idx="2">
            <a:schemeClr val="accent6"/>
          </a:lnRef>
          <a:fillRef xmlns:a="http://schemas.openxmlformats.org/drawingml/2006/main" idx="1">
            <a:schemeClr val="lt1"/>
          </a:fillRef>
          <a:effectRef xmlns:a="http://schemas.openxmlformats.org/drawingml/2006/main" idx="0">
            <a:schemeClr val="accent6"/>
          </a:effectRef>
          <a:fontRef xmlns:a="http://schemas.openxmlformats.org/drawingml/2006/main" idx="minor">
            <a:schemeClr val="dk1"/>
          </a:fontRef>
        </cdr:style>
        <cdr:txBody>
          <a:bodyPr xmlns:a="http://schemas.openxmlformats.org/drawingml/2006/main" rtlCol="0" anchor="t"/>
          <a:lstStyle xmlns:a="http://schemas.openxmlformats.org/drawingml/2006/main"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 xmlns:a="http://schemas.openxmlformats.org/drawingml/2006/main">
            <a:pPr algn="l"/>
            <a:endParaRPr lang="pt-BR" sz="1100" dirty="0">
              <a:ln>
                <a:solidFill>
                  <a:schemeClr val="tx2">
                    <a:lumMod val="60000"/>
                    <a:lumOff val="40000"/>
                  </a:schemeClr>
                </a:solidFill>
              </a:ln>
              <a:solidFill>
                <a:schemeClr val="accent6">
                  <a:lumMod val="75000"/>
                </a:schemeClr>
              </a:solidFill>
            </a:endParaRPr>
          </a:p>
        </cdr:txBody>
      </cdr:sp>
    </cdr:grp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quarter" idx="1"/>
          </p:nvPr>
        </p:nvSpPr>
        <p:spPr>
          <a:xfrm>
            <a:off x="3970338" y="0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3C6C39E-218C-4F72-BB54-D5EF7CD9D0AF}" type="datetimeFigureOut">
              <a:rPr lang="pt-BR" smtClean="0"/>
              <a:t>05/09/2016</a:t>
            </a:fld>
            <a:endParaRPr lang="pt-BR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2"/>
          </p:nvPr>
        </p:nvSpPr>
        <p:spPr>
          <a:xfrm>
            <a:off x="0" y="8829675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3"/>
          </p:nvPr>
        </p:nvSpPr>
        <p:spPr>
          <a:xfrm>
            <a:off x="3970338" y="8829675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3831595-32BA-4198-B07E-4E3632F10DA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88597655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62F4CA0F-0872-44BE-9FDE-DA5D1EAD277F}" type="datetimeFigureOut">
              <a:rPr lang="pt-BR" smtClean="0"/>
              <a:t>05/09/2016</a:t>
            </a:fld>
            <a:endParaRPr lang="pt-BR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pt-BR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701040" y="4415790"/>
            <a:ext cx="5608320" cy="4183380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2DEAE7CB-1271-4B5E-BACB-188A548F731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81675952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>
          <a:xfrm>
            <a:off x="1179513" y="695325"/>
            <a:ext cx="4651375" cy="3487738"/>
          </a:xfrm>
        </p:spPr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9832283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Espaço Reservado para Imagem de Slide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181100" y="696913"/>
            <a:ext cx="4648200" cy="348615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7283" name="Espaço Reservado para Anotações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pt-BR" altLang="pt-BR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Espaço Reservado para Imagem de Slide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8307" name="Espaço Reservado para Anotações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pt-BR" altLang="pt-BR" smtClean="0"/>
              <a:t>C:\Users\raquel.rodrigues\Documents\!Palestras_RR\Dados Palestras - 2013_AGRO-Exportações -Desempenho do Comércio Exterior Brasileiro - Mar.14</a:t>
            </a: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>
          <a:xfrm>
            <a:off x="1181100" y="696913"/>
            <a:ext cx="4648200" cy="3486150"/>
          </a:xfrm>
        </p:spPr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42839697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>
          <a:xfrm>
            <a:off x="1181100" y="696913"/>
            <a:ext cx="4648200" cy="3486150"/>
          </a:xfrm>
        </p:spPr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6869371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>
          <a:xfrm>
            <a:off x="1181100" y="696913"/>
            <a:ext cx="4648200" cy="3486150"/>
          </a:xfrm>
        </p:spPr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 dirty="0" smtClean="0"/>
              <a:t>Disponível</a:t>
            </a:r>
            <a:r>
              <a:rPr lang="pt-BR" baseline="0" dirty="0" smtClean="0"/>
              <a:t> em: fas.usda.gov/</a:t>
            </a:r>
            <a:r>
              <a:rPr lang="pt-BR" baseline="0" dirty="0" err="1" smtClean="0"/>
              <a:t>psdonline</a:t>
            </a:r>
            <a:r>
              <a:rPr lang="pt-BR" baseline="0" dirty="0" smtClean="0"/>
              <a:t> &gt; </a:t>
            </a:r>
            <a:r>
              <a:rPr lang="pt-BR" baseline="0" dirty="0" err="1" smtClean="0"/>
              <a:t>perform</a:t>
            </a:r>
            <a:r>
              <a:rPr lang="pt-BR" baseline="0" dirty="0" smtClean="0"/>
              <a:t> a </a:t>
            </a:r>
            <a:r>
              <a:rPr lang="pt-BR" baseline="0" dirty="0" err="1" smtClean="0"/>
              <a:t>custom</a:t>
            </a:r>
            <a:r>
              <a:rPr lang="pt-BR" baseline="0" dirty="0" smtClean="0"/>
              <a:t> query</a:t>
            </a:r>
          </a:p>
          <a:p>
            <a:r>
              <a:rPr lang="pt-BR" baseline="0" dirty="0" smtClean="0"/>
              <a:t>É preciso fazer uma consulta por cada produto, com o total do Mundo e todos os países.</a:t>
            </a:r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EC1C8F-CFFE-440C-9ED1-D132B34741C1}" type="slidenum">
              <a:rPr lang="pt-BR" smtClean="0"/>
              <a:pPr/>
              <a:t>22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40899432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>
          <a:xfrm>
            <a:off x="1181100" y="696913"/>
            <a:ext cx="4648200" cy="3486150"/>
          </a:xfrm>
        </p:spPr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291748078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>
          <a:xfrm>
            <a:off x="1181100" y="696913"/>
            <a:ext cx="4648200" cy="3486150"/>
          </a:xfrm>
        </p:spPr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291748078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>
          <a:xfrm>
            <a:off x="1181100" y="696913"/>
            <a:ext cx="4648200" cy="3486150"/>
          </a:xfrm>
        </p:spPr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291748078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>
          <a:xfrm>
            <a:off x="1181100" y="696913"/>
            <a:ext cx="4648200" cy="3486150"/>
          </a:xfrm>
        </p:spPr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291748078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>
          <a:xfrm>
            <a:off x="1181100" y="696913"/>
            <a:ext cx="4648200" cy="3486150"/>
          </a:xfrm>
        </p:spPr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291748078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>
          <a:xfrm>
            <a:off x="1181100" y="696913"/>
            <a:ext cx="4648200" cy="3486150"/>
          </a:xfrm>
        </p:spPr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291748078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>
          <a:xfrm>
            <a:off x="1181100" y="696913"/>
            <a:ext cx="4648200" cy="3486150"/>
          </a:xfrm>
        </p:spPr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291748078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>
          <a:xfrm>
            <a:off x="1181100" y="696913"/>
            <a:ext cx="4648200" cy="3486150"/>
          </a:xfrm>
        </p:spPr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291748078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Índice de Confiança do Agronegócio: 84,3 pontos, alta de 1,9 ponto </a:t>
            </a:r>
          </a:p>
          <a:p>
            <a:r>
              <a:rPr lang="pt-BR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Depois da queda, uma modesta recuperação </a:t>
            </a:r>
          </a:p>
          <a:p>
            <a:r>
              <a:rPr lang="pt-BR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O fim do ano trouxe um pouco de ânimo para a cadeia produtiva ligada à agropecuária. O Índice de Confiança do Agronegócio, elaborado pela FIESP e pela OCB, fechou o quarto trimestre de 2015 em 84,3 pontos, o que representa 1,9 ponto acima do trimestre anterior. Embora a alta seja modesta e o indicador ainda esteja 9,2 pontos abaixo do registrado no mesmo período do ano passado, o resultado ao menos pôs fim a uma sequência de três quedas consecutivas ao longo do ano passado. Essa melhora se deve ao aumento dos índices de confiança do Produtor Agropecuário e da Indústria Depois da porteira, que reúne empresas de logística, tradings e indústrias de alimentos. Ambos os grupos compensaram a diminuição no indicador da Indústria Antes da Porteira, constituída principalmente pelos fornecedores de insumos </a:t>
            </a:r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EAE7CB-1271-4B5E-BACB-188A548F7316}" type="slidenum">
              <a:rPr lang="pt-BR" smtClean="0"/>
              <a:t>36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50406703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EAE7CB-1271-4B5E-BACB-188A548F7316}" type="slidenum">
              <a:rPr lang="pt-BR" smtClean="0"/>
              <a:t>39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534301346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EAE7CB-1271-4B5E-BACB-188A548F7316}" type="slidenum">
              <a:rPr lang="pt-BR" smtClean="0"/>
              <a:t>40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43501027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>
          <a:xfrm>
            <a:off x="1181100" y="696913"/>
            <a:ext cx="4648200" cy="3486150"/>
          </a:xfrm>
        </p:spPr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EAE7CB-1271-4B5E-BACB-188A548F7316}" type="slidenum">
              <a:rPr lang="pt-BR" smtClean="0"/>
              <a:t>7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62428013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4" name="Espaço Reservado para Imagem de Slide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181100" y="696913"/>
            <a:ext cx="4648200" cy="348615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5475" name="Espaço Reservado para Anotações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pt-BR" altLang="pt-BR" smtClean="0"/>
              <a:t>C:\Users\raquel.rodrigues\Documents\!Palestras_RR\Dados Palestras – “2013.14_Produção Brasileira de Grãos”</a:t>
            </a: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6" name="Espaço Reservado para Imagem de Slide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181100" y="696913"/>
            <a:ext cx="4648200" cy="348615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8547" name="Espaço Reservado para Anotações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pt-BR" altLang="pt-BR" smtClean="0"/>
              <a:t>C:\Users\raquel.rodrigues\Documents\!Palestras_RR\Dados Palestras – “2013.14_Produção Brasileira de Carnes “</a:t>
            </a: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Espaço Reservado para Imagem de Slide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179513" y="695325"/>
            <a:ext cx="4651375" cy="3487738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10595" name="Espaço Reservado para Anotações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pt-BR" altLang="pt-BR" dirty="0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2" name="Espaço Reservado para Imagem de Slide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179513" y="695325"/>
            <a:ext cx="4651375" cy="3487738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17763" name="Espaço Reservado para Anotações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pt-BR" altLang="pt-BR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>
          <a:xfrm>
            <a:off x="1181100" y="696913"/>
            <a:ext cx="4648200" cy="3486150"/>
          </a:xfrm>
        </p:spPr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F8778C-C80B-421A-9B98-513502398CB0}" type="slidenum">
              <a:rPr lang="pt-BR" smtClean="0"/>
              <a:t>14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13708149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>
          <a:xfrm>
            <a:off x="1181100" y="696913"/>
            <a:ext cx="4648200" cy="3486150"/>
          </a:xfrm>
        </p:spPr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29174807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ângulo 3"/>
          <p:cNvSpPr/>
          <p:nvPr userDrawn="1"/>
        </p:nvSpPr>
        <p:spPr>
          <a:xfrm>
            <a:off x="135918" y="0"/>
            <a:ext cx="9008082" cy="9087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8" name="Retângulo 7"/>
          <p:cNvSpPr/>
          <p:nvPr userDrawn="1"/>
        </p:nvSpPr>
        <p:spPr>
          <a:xfrm>
            <a:off x="135918" y="548680"/>
            <a:ext cx="8324514" cy="576064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9" name="Retângulo 8"/>
          <p:cNvSpPr/>
          <p:nvPr userDrawn="1"/>
        </p:nvSpPr>
        <p:spPr>
          <a:xfrm>
            <a:off x="8028384" y="1124744"/>
            <a:ext cx="1115616" cy="504056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7" name="Retângulo 6"/>
          <p:cNvSpPr/>
          <p:nvPr userDrawn="1"/>
        </p:nvSpPr>
        <p:spPr>
          <a:xfrm>
            <a:off x="0" y="1124744"/>
            <a:ext cx="8460432" cy="5733256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11" name="Imagem 10"/>
          <p:cNvPicPr>
            <a:picLocks noChangeAspect="1"/>
          </p:cNvPicPr>
          <p:nvPr userDrawn="1"/>
        </p:nvPicPr>
        <p:blipFill>
          <a:blip r:embed="rId2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44624"/>
            <a:ext cx="1949132" cy="391249"/>
          </a:xfrm>
          <a:prstGeom prst="rect">
            <a:avLst/>
          </a:prstGeom>
          <a:solidFill>
            <a:schemeClr val="bg1"/>
          </a:solidFill>
        </p:spPr>
      </p:pic>
    </p:spTree>
    <p:extLst>
      <p:ext uri="{BB962C8B-B14F-4D97-AF65-F5344CB8AC3E}">
        <p14:creationId xmlns:p14="http://schemas.microsoft.com/office/powerpoint/2010/main" val="32794676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9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1792288" y="5367342"/>
            <a:ext cx="5486400" cy="8048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>
          <a:xfrm>
            <a:off x="457200" y="6356354"/>
            <a:ext cx="2133600" cy="365125"/>
          </a:xfrm>
          <a:prstGeom prst="rect">
            <a:avLst/>
          </a:prstGeom>
        </p:spPr>
        <p:txBody>
          <a:bodyPr/>
          <a:lstStyle/>
          <a:p>
            <a:fld id="{86CBB492-D1E8-4773-8575-59ABD26B5028}" type="datetimeFigureOut">
              <a:rPr lang="pt-BR" smtClean="0"/>
              <a:t>05/09/2016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>
          <a:xfrm>
            <a:off x="3124202" y="6356354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>
          <a:xfrm>
            <a:off x="6553200" y="6356354"/>
            <a:ext cx="2133600" cy="365125"/>
          </a:xfrm>
          <a:prstGeom prst="rect">
            <a:avLst/>
          </a:prstGeom>
        </p:spPr>
        <p:txBody>
          <a:bodyPr/>
          <a:lstStyle/>
          <a:p>
            <a:fld id="{F58FA460-5592-4CA4-92D5-7D18049279B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9629033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>
          <a:xfrm>
            <a:off x="457200" y="6356354"/>
            <a:ext cx="2133600" cy="365125"/>
          </a:xfrm>
          <a:prstGeom prst="rect">
            <a:avLst/>
          </a:prstGeom>
        </p:spPr>
        <p:txBody>
          <a:bodyPr/>
          <a:lstStyle/>
          <a:p>
            <a:fld id="{86CBB492-D1E8-4773-8575-59ABD26B5028}" type="datetimeFigureOut">
              <a:rPr lang="pt-BR" smtClean="0"/>
              <a:t>05/09/2016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>
          <a:xfrm>
            <a:off x="3124202" y="6356354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>
          <a:xfrm>
            <a:off x="6553200" y="6356354"/>
            <a:ext cx="2133600" cy="365125"/>
          </a:xfrm>
          <a:prstGeom prst="rect">
            <a:avLst/>
          </a:prstGeom>
        </p:spPr>
        <p:txBody>
          <a:bodyPr/>
          <a:lstStyle/>
          <a:p>
            <a:fld id="{F58FA460-5592-4CA4-92D5-7D18049279B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9235312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42"/>
            <a:ext cx="2057401" cy="5851525"/>
          </a:xfrm>
          <a:prstGeom prst="rect">
            <a:avLst/>
          </a:prstGeom>
        </p:spPr>
        <p:txBody>
          <a:bodyPr vert="eaVert"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1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>
          <a:xfrm>
            <a:off x="457200" y="6356354"/>
            <a:ext cx="2133600" cy="365125"/>
          </a:xfrm>
          <a:prstGeom prst="rect">
            <a:avLst/>
          </a:prstGeom>
        </p:spPr>
        <p:txBody>
          <a:bodyPr/>
          <a:lstStyle/>
          <a:p>
            <a:fld id="{86CBB492-D1E8-4773-8575-59ABD26B5028}" type="datetimeFigureOut">
              <a:rPr lang="pt-BR" smtClean="0"/>
              <a:t>05/09/2016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>
          <a:xfrm>
            <a:off x="3124202" y="6356354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>
          <a:xfrm>
            <a:off x="6553200" y="6356354"/>
            <a:ext cx="2133600" cy="365125"/>
          </a:xfrm>
          <a:prstGeom prst="rect">
            <a:avLst/>
          </a:prstGeom>
        </p:spPr>
        <p:txBody>
          <a:bodyPr/>
          <a:lstStyle/>
          <a:p>
            <a:fld id="{F58FA460-5592-4CA4-92D5-7D18049279B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54958520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ítulo 1"/>
          <p:cNvSpPr>
            <a:spLocks noGrp="1"/>
          </p:cNvSpPr>
          <p:nvPr>
            <p:ph type="title"/>
          </p:nvPr>
        </p:nvSpPr>
        <p:spPr>
          <a:xfrm>
            <a:off x="35498" y="59028"/>
            <a:ext cx="8148404" cy="691277"/>
          </a:xfrm>
          <a:prstGeom prst="rect">
            <a:avLst/>
          </a:prstGeom>
        </p:spPr>
        <p:txBody>
          <a:bodyPr/>
          <a:lstStyle>
            <a:lvl1pPr algn="l">
              <a:defRPr sz="2800" b="1" i="1">
                <a:solidFill>
                  <a:schemeClr val="tx2">
                    <a:lumMod val="50000"/>
                  </a:schemeClr>
                </a:solidFill>
                <a:effectLst/>
                <a:latin typeface="Eras Demi ITC" pitchFamily="34" charset="0"/>
              </a:defRPr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00116099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2_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7052523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>
          <a:xfrm>
            <a:off x="457200" y="6356354"/>
            <a:ext cx="2133600" cy="365125"/>
          </a:xfrm>
          <a:prstGeom prst="rect">
            <a:avLst/>
          </a:prstGeom>
        </p:spPr>
        <p:txBody>
          <a:bodyPr/>
          <a:lstStyle/>
          <a:p>
            <a:fld id="{86CBB492-D1E8-4773-8575-59ABD26B5028}" type="datetimeFigureOut">
              <a:rPr lang="pt-BR" smtClean="0"/>
              <a:t>05/09/2016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>
          <a:xfrm>
            <a:off x="3124202" y="6356354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>
          <a:xfrm>
            <a:off x="6553200" y="6356354"/>
            <a:ext cx="2133600" cy="365125"/>
          </a:xfrm>
          <a:prstGeom prst="rect">
            <a:avLst/>
          </a:prstGeom>
        </p:spPr>
        <p:txBody>
          <a:bodyPr/>
          <a:lstStyle/>
          <a:p>
            <a:fld id="{F58FA460-5592-4CA4-92D5-7D18049279B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26577084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4_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2595282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6_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ítulo 1"/>
          <p:cNvSpPr>
            <a:spLocks noGrp="1"/>
          </p:cNvSpPr>
          <p:nvPr>
            <p:ph type="title"/>
          </p:nvPr>
        </p:nvSpPr>
        <p:spPr>
          <a:xfrm>
            <a:off x="35498" y="59027"/>
            <a:ext cx="8148404" cy="691277"/>
          </a:xfrm>
          <a:prstGeom prst="rect">
            <a:avLst/>
          </a:prstGeom>
        </p:spPr>
        <p:txBody>
          <a:bodyPr/>
          <a:lstStyle>
            <a:lvl1pPr algn="l">
              <a:defRPr sz="2800" b="1" i="1">
                <a:solidFill>
                  <a:schemeClr val="tx2">
                    <a:lumMod val="50000"/>
                  </a:schemeClr>
                </a:solidFill>
                <a:effectLst/>
                <a:latin typeface="Eras Demi ITC" pitchFamily="34" charset="0"/>
              </a:defRPr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5601400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ítulo 1"/>
          <p:cNvSpPr>
            <a:spLocks noGrp="1"/>
          </p:cNvSpPr>
          <p:nvPr>
            <p:ph type="title"/>
          </p:nvPr>
        </p:nvSpPr>
        <p:spPr>
          <a:xfrm>
            <a:off x="35498" y="59028"/>
            <a:ext cx="8148404" cy="691277"/>
          </a:xfrm>
          <a:prstGeom prst="rect">
            <a:avLst/>
          </a:prstGeom>
        </p:spPr>
        <p:txBody>
          <a:bodyPr/>
          <a:lstStyle>
            <a:lvl1pPr algn="l">
              <a:defRPr sz="2800" b="1" i="1">
                <a:solidFill>
                  <a:schemeClr val="tx2">
                    <a:lumMod val="50000"/>
                  </a:schemeClr>
                </a:solidFill>
                <a:effectLst/>
                <a:latin typeface="Eras Demi ITC" pitchFamily="34" charset="0"/>
              </a:defRPr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4618061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7_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ítulo 1"/>
          <p:cNvSpPr>
            <a:spLocks noGrp="1"/>
          </p:cNvSpPr>
          <p:nvPr>
            <p:ph type="title"/>
          </p:nvPr>
        </p:nvSpPr>
        <p:spPr>
          <a:xfrm>
            <a:off x="35498" y="59027"/>
            <a:ext cx="8148404" cy="691277"/>
          </a:xfrm>
          <a:prstGeom prst="rect">
            <a:avLst/>
          </a:prstGeom>
        </p:spPr>
        <p:txBody>
          <a:bodyPr/>
          <a:lstStyle>
            <a:lvl1pPr algn="l">
              <a:defRPr sz="2800" b="1" i="1">
                <a:solidFill>
                  <a:schemeClr val="tx2">
                    <a:lumMod val="50000"/>
                  </a:schemeClr>
                </a:solidFill>
                <a:effectLst/>
                <a:latin typeface="Eras Demi ITC" pitchFamily="34" charset="0"/>
              </a:defRPr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91451171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3137239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ítulo 1"/>
          <p:cNvSpPr>
            <a:spLocks noGrp="1"/>
          </p:cNvSpPr>
          <p:nvPr>
            <p:ph type="title"/>
          </p:nvPr>
        </p:nvSpPr>
        <p:spPr>
          <a:xfrm>
            <a:off x="35498" y="59028"/>
            <a:ext cx="8148404" cy="691277"/>
          </a:xfrm>
          <a:prstGeom prst="rect">
            <a:avLst/>
          </a:prstGeom>
        </p:spPr>
        <p:txBody>
          <a:bodyPr/>
          <a:lstStyle>
            <a:lvl1pPr algn="l">
              <a:defRPr sz="2800" b="1" i="1">
                <a:solidFill>
                  <a:schemeClr val="tx2">
                    <a:lumMod val="50000"/>
                  </a:schemeClr>
                </a:solidFill>
                <a:effectLst/>
                <a:latin typeface="Eras Demi ITC" pitchFamily="34" charset="0"/>
              </a:defRPr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0665300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6_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ítulo 1"/>
          <p:cNvSpPr>
            <a:spLocks noGrp="1"/>
          </p:cNvSpPr>
          <p:nvPr>
            <p:ph type="title"/>
          </p:nvPr>
        </p:nvSpPr>
        <p:spPr>
          <a:xfrm>
            <a:off x="35498" y="59027"/>
            <a:ext cx="8148404" cy="691277"/>
          </a:xfrm>
          <a:prstGeom prst="rect">
            <a:avLst/>
          </a:prstGeom>
        </p:spPr>
        <p:txBody>
          <a:bodyPr/>
          <a:lstStyle>
            <a:lvl1pPr algn="l">
              <a:defRPr sz="2800" b="1" i="1">
                <a:solidFill>
                  <a:schemeClr val="tx2">
                    <a:lumMod val="50000"/>
                  </a:schemeClr>
                </a:solidFill>
                <a:effectLst/>
                <a:latin typeface="Eras Demi ITC" pitchFamily="34" charset="0"/>
              </a:defRPr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8639464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9_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ítulo 1"/>
          <p:cNvSpPr>
            <a:spLocks noGrp="1"/>
          </p:cNvSpPr>
          <p:nvPr>
            <p:ph type="title"/>
          </p:nvPr>
        </p:nvSpPr>
        <p:spPr>
          <a:xfrm>
            <a:off x="35496" y="59026"/>
            <a:ext cx="8148404" cy="691277"/>
          </a:xfrm>
          <a:prstGeom prst="rect">
            <a:avLst/>
          </a:prstGeom>
        </p:spPr>
        <p:txBody>
          <a:bodyPr/>
          <a:lstStyle>
            <a:lvl1pPr algn="l">
              <a:defRPr sz="2800" b="1" i="1">
                <a:solidFill>
                  <a:schemeClr val="tx2">
                    <a:lumMod val="50000"/>
                  </a:schemeClr>
                </a:solidFill>
                <a:effectLst/>
                <a:latin typeface="Eras Demi ITC" pitchFamily="34" charset="0"/>
              </a:defRPr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56037379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ítulo 1"/>
          <p:cNvSpPr>
            <a:spLocks noGrp="1"/>
          </p:cNvSpPr>
          <p:nvPr>
            <p:ph type="title"/>
          </p:nvPr>
        </p:nvSpPr>
        <p:spPr>
          <a:xfrm>
            <a:off x="35496" y="59027"/>
            <a:ext cx="8148404" cy="691277"/>
          </a:xfrm>
          <a:prstGeom prst="rect">
            <a:avLst/>
          </a:prstGeom>
        </p:spPr>
        <p:txBody>
          <a:bodyPr/>
          <a:lstStyle>
            <a:lvl1pPr algn="l">
              <a:defRPr sz="2800" b="1" i="1">
                <a:solidFill>
                  <a:schemeClr val="tx2">
                    <a:lumMod val="50000"/>
                  </a:schemeClr>
                </a:solidFill>
                <a:effectLst/>
                <a:latin typeface="Eras Demi ITC" pitchFamily="34" charset="0"/>
              </a:defRPr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3578212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0_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ítulo 1"/>
          <p:cNvSpPr>
            <a:spLocks noGrp="1"/>
          </p:cNvSpPr>
          <p:nvPr>
            <p:ph type="title"/>
          </p:nvPr>
        </p:nvSpPr>
        <p:spPr>
          <a:xfrm>
            <a:off x="35496" y="59026"/>
            <a:ext cx="8148404" cy="691277"/>
          </a:xfrm>
          <a:prstGeom prst="rect">
            <a:avLst/>
          </a:prstGeom>
        </p:spPr>
        <p:txBody>
          <a:bodyPr/>
          <a:lstStyle>
            <a:lvl1pPr algn="l">
              <a:defRPr sz="2800" b="1" i="1">
                <a:solidFill>
                  <a:schemeClr val="tx2">
                    <a:lumMod val="50000"/>
                  </a:schemeClr>
                </a:solidFill>
                <a:effectLst/>
                <a:latin typeface="Eras Demi ITC" pitchFamily="34" charset="0"/>
              </a:defRPr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59911737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1_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ítulo 1"/>
          <p:cNvSpPr>
            <a:spLocks noGrp="1"/>
          </p:cNvSpPr>
          <p:nvPr>
            <p:ph type="title"/>
          </p:nvPr>
        </p:nvSpPr>
        <p:spPr>
          <a:xfrm>
            <a:off x="35496" y="59026"/>
            <a:ext cx="8148404" cy="691277"/>
          </a:xfrm>
          <a:prstGeom prst="rect">
            <a:avLst/>
          </a:prstGeom>
        </p:spPr>
        <p:txBody>
          <a:bodyPr/>
          <a:lstStyle>
            <a:lvl1pPr algn="l">
              <a:defRPr sz="2800" b="1" i="1">
                <a:solidFill>
                  <a:schemeClr val="tx2">
                    <a:lumMod val="50000"/>
                  </a:schemeClr>
                </a:solidFill>
                <a:effectLst/>
                <a:latin typeface="Eras Demi ITC" pitchFamily="34" charset="0"/>
              </a:defRPr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62662954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2_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ítulo 1"/>
          <p:cNvSpPr>
            <a:spLocks noGrp="1"/>
          </p:cNvSpPr>
          <p:nvPr>
            <p:ph type="title"/>
          </p:nvPr>
        </p:nvSpPr>
        <p:spPr>
          <a:xfrm>
            <a:off x="35496" y="59026"/>
            <a:ext cx="8148404" cy="691277"/>
          </a:xfrm>
          <a:prstGeom prst="rect">
            <a:avLst/>
          </a:prstGeom>
        </p:spPr>
        <p:txBody>
          <a:bodyPr/>
          <a:lstStyle>
            <a:lvl1pPr algn="l">
              <a:defRPr sz="2800" b="1" i="1">
                <a:solidFill>
                  <a:schemeClr val="tx2">
                    <a:lumMod val="50000"/>
                  </a:schemeClr>
                </a:solidFill>
                <a:effectLst/>
                <a:latin typeface="Eras Demi ITC" pitchFamily="34" charset="0"/>
              </a:defRPr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7366474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ítulo 1"/>
          <p:cNvSpPr>
            <a:spLocks noGrp="1"/>
          </p:cNvSpPr>
          <p:nvPr>
            <p:ph type="title"/>
          </p:nvPr>
        </p:nvSpPr>
        <p:spPr>
          <a:xfrm>
            <a:off x="35496" y="59028"/>
            <a:ext cx="8148404" cy="691277"/>
          </a:xfrm>
          <a:prstGeom prst="rect">
            <a:avLst/>
          </a:prstGeom>
        </p:spPr>
        <p:txBody>
          <a:bodyPr/>
          <a:lstStyle>
            <a:lvl1pPr algn="l">
              <a:defRPr sz="2800" b="1" i="1">
                <a:solidFill>
                  <a:schemeClr val="tx2">
                    <a:lumMod val="50000"/>
                  </a:schemeClr>
                </a:solidFill>
                <a:effectLst/>
                <a:latin typeface="Eras Demi ITC" pitchFamily="34" charset="0"/>
              </a:defRPr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06846533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6_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ítulo 1"/>
          <p:cNvSpPr>
            <a:spLocks noGrp="1"/>
          </p:cNvSpPr>
          <p:nvPr>
            <p:ph type="title"/>
          </p:nvPr>
        </p:nvSpPr>
        <p:spPr>
          <a:xfrm>
            <a:off x="35496" y="59026"/>
            <a:ext cx="8148404" cy="691277"/>
          </a:xfrm>
          <a:prstGeom prst="rect">
            <a:avLst/>
          </a:prstGeom>
        </p:spPr>
        <p:txBody>
          <a:bodyPr/>
          <a:lstStyle>
            <a:lvl1pPr algn="l">
              <a:defRPr sz="2800" b="1" i="1">
                <a:solidFill>
                  <a:schemeClr val="tx2">
                    <a:lumMod val="50000"/>
                  </a:schemeClr>
                </a:solidFill>
                <a:effectLst/>
                <a:latin typeface="Eras Demi ITC" pitchFamily="34" charset="0"/>
              </a:defRPr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9322795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5_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ítulo 1"/>
          <p:cNvSpPr>
            <a:spLocks noGrp="1"/>
          </p:cNvSpPr>
          <p:nvPr>
            <p:ph type="title"/>
          </p:nvPr>
        </p:nvSpPr>
        <p:spPr>
          <a:xfrm>
            <a:off x="35496" y="59026"/>
            <a:ext cx="8148404" cy="691277"/>
          </a:xfrm>
          <a:prstGeom prst="rect">
            <a:avLst/>
          </a:prstGeom>
        </p:spPr>
        <p:txBody>
          <a:bodyPr/>
          <a:lstStyle>
            <a:lvl1pPr algn="l">
              <a:defRPr sz="2800" b="1" i="1">
                <a:solidFill>
                  <a:schemeClr val="tx2">
                    <a:lumMod val="50000"/>
                  </a:schemeClr>
                </a:solidFill>
                <a:effectLst/>
                <a:latin typeface="Eras Demi ITC" pitchFamily="34" charset="0"/>
              </a:defRPr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3416274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yout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tângulo 2"/>
          <p:cNvSpPr/>
          <p:nvPr userDrawn="1"/>
        </p:nvSpPr>
        <p:spPr>
          <a:xfrm>
            <a:off x="0" y="44624"/>
            <a:ext cx="9144000" cy="9087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4" name="Retângulo 3"/>
          <p:cNvSpPr/>
          <p:nvPr userDrawn="1"/>
        </p:nvSpPr>
        <p:spPr>
          <a:xfrm>
            <a:off x="0" y="778396"/>
            <a:ext cx="9144000" cy="5530924"/>
          </a:xfrm>
          <a:prstGeom prst="rect">
            <a:avLst/>
          </a:prstGeom>
          <a:solidFill>
            <a:schemeClr val="tx2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grpSp>
        <p:nvGrpSpPr>
          <p:cNvPr id="5" name="Grupo 4"/>
          <p:cNvGrpSpPr/>
          <p:nvPr userDrawn="1"/>
        </p:nvGrpSpPr>
        <p:grpSpPr>
          <a:xfrm>
            <a:off x="3275856" y="1512168"/>
            <a:ext cx="5364088" cy="260648"/>
            <a:chOff x="971600" y="629196"/>
            <a:chExt cx="8172400" cy="135508"/>
          </a:xfrm>
        </p:grpSpPr>
        <p:cxnSp>
          <p:nvCxnSpPr>
            <p:cNvPr id="6" name="Conector reto 5"/>
            <p:cNvCxnSpPr/>
            <p:nvPr userDrawn="1"/>
          </p:nvCxnSpPr>
          <p:spPr>
            <a:xfrm>
              <a:off x="971600" y="629196"/>
              <a:ext cx="8172400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Conector reto 6"/>
            <p:cNvCxnSpPr/>
            <p:nvPr userDrawn="1"/>
          </p:nvCxnSpPr>
          <p:spPr>
            <a:xfrm>
              <a:off x="971600" y="629196"/>
              <a:ext cx="0" cy="13550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8" name="Imagem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0272" y="162533"/>
            <a:ext cx="1949132" cy="391249"/>
          </a:xfrm>
          <a:prstGeom prst="rect">
            <a:avLst/>
          </a:prstGeom>
          <a:solidFill>
            <a:schemeClr val="bg1"/>
          </a:solidFill>
        </p:spPr>
      </p:pic>
    </p:spTree>
    <p:extLst>
      <p:ext uri="{BB962C8B-B14F-4D97-AF65-F5344CB8AC3E}">
        <p14:creationId xmlns:p14="http://schemas.microsoft.com/office/powerpoint/2010/main" val="142129824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ítulo 1"/>
          <p:cNvSpPr>
            <a:spLocks noGrp="1"/>
          </p:cNvSpPr>
          <p:nvPr>
            <p:ph type="title"/>
          </p:nvPr>
        </p:nvSpPr>
        <p:spPr>
          <a:xfrm>
            <a:off x="35496" y="59028"/>
            <a:ext cx="8148404" cy="691277"/>
          </a:xfrm>
          <a:prstGeom prst="rect">
            <a:avLst/>
          </a:prstGeom>
        </p:spPr>
        <p:txBody>
          <a:bodyPr/>
          <a:lstStyle>
            <a:lvl1pPr algn="l">
              <a:defRPr sz="2800" b="1" i="1">
                <a:solidFill>
                  <a:schemeClr val="tx2">
                    <a:lumMod val="50000"/>
                  </a:schemeClr>
                </a:solidFill>
                <a:effectLst/>
                <a:latin typeface="Eras Demi ITC" pitchFamily="34" charset="0"/>
              </a:defRPr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66650766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ítulo 1"/>
          <p:cNvSpPr>
            <a:spLocks noGrp="1"/>
          </p:cNvSpPr>
          <p:nvPr>
            <p:ph type="title"/>
          </p:nvPr>
        </p:nvSpPr>
        <p:spPr>
          <a:xfrm>
            <a:off x="35496" y="59026"/>
            <a:ext cx="8148404" cy="691277"/>
          </a:xfrm>
          <a:prstGeom prst="rect">
            <a:avLst/>
          </a:prstGeom>
        </p:spPr>
        <p:txBody>
          <a:bodyPr/>
          <a:lstStyle>
            <a:lvl1pPr algn="l">
              <a:defRPr sz="2800" b="1" i="1">
                <a:solidFill>
                  <a:schemeClr val="tx2">
                    <a:lumMod val="50000"/>
                  </a:schemeClr>
                </a:solidFill>
                <a:effectLst/>
                <a:latin typeface="Eras Demi ITC" pitchFamily="34" charset="0"/>
              </a:defRPr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52589085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4" y="4406901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722314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>
          <a:xfrm>
            <a:off x="457200" y="6356354"/>
            <a:ext cx="2133600" cy="365125"/>
          </a:xfrm>
          <a:prstGeom prst="rect">
            <a:avLst/>
          </a:prstGeom>
        </p:spPr>
        <p:txBody>
          <a:bodyPr/>
          <a:lstStyle/>
          <a:p>
            <a:fld id="{86CBB492-D1E8-4773-8575-59ABD26B5028}" type="datetimeFigureOut">
              <a:rPr lang="pt-BR" smtClean="0"/>
              <a:t>05/09/2016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>
          <a:xfrm>
            <a:off x="3124202" y="6356354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>
          <a:xfrm>
            <a:off x="6553200" y="6356354"/>
            <a:ext cx="2133600" cy="365125"/>
          </a:xfrm>
          <a:prstGeom prst="rect">
            <a:avLst/>
          </a:prstGeom>
        </p:spPr>
        <p:txBody>
          <a:bodyPr/>
          <a:lstStyle/>
          <a:p>
            <a:fld id="{F58FA460-5592-4CA4-92D5-7D18049279B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1721107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457202" y="1600201"/>
            <a:ext cx="4038601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648201" y="1600201"/>
            <a:ext cx="4038601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>
          <a:xfrm>
            <a:off x="457200" y="6356354"/>
            <a:ext cx="2133600" cy="365125"/>
          </a:xfrm>
          <a:prstGeom prst="rect">
            <a:avLst/>
          </a:prstGeom>
        </p:spPr>
        <p:txBody>
          <a:bodyPr/>
          <a:lstStyle/>
          <a:p>
            <a:fld id="{86CBB492-D1E8-4773-8575-59ABD26B5028}" type="datetimeFigureOut">
              <a:rPr lang="pt-BR" smtClean="0"/>
              <a:t>05/09/2016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>
          <a:xfrm>
            <a:off x="3124202" y="6356354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>
          <a:xfrm>
            <a:off x="6553200" y="6356354"/>
            <a:ext cx="2133600" cy="365125"/>
          </a:xfrm>
          <a:prstGeom prst="rect">
            <a:avLst/>
          </a:prstGeom>
        </p:spPr>
        <p:txBody>
          <a:bodyPr/>
          <a:lstStyle/>
          <a:p>
            <a:fld id="{F58FA460-5592-4CA4-92D5-7D18049279B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8309944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3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4645031" y="1535113"/>
            <a:ext cx="4041774" cy="639763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4645031" y="2174875"/>
            <a:ext cx="4041774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>
          <a:xfrm>
            <a:off x="457200" y="6356354"/>
            <a:ext cx="2133600" cy="365125"/>
          </a:xfrm>
          <a:prstGeom prst="rect">
            <a:avLst/>
          </a:prstGeom>
        </p:spPr>
        <p:txBody>
          <a:bodyPr/>
          <a:lstStyle/>
          <a:p>
            <a:fld id="{86CBB492-D1E8-4773-8575-59ABD26B5028}" type="datetimeFigureOut">
              <a:rPr lang="pt-BR" smtClean="0"/>
              <a:t>05/09/2016</a:t>
            </a:fld>
            <a:endParaRPr lang="pt-BR"/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>
          <a:xfrm>
            <a:off x="3124202" y="6356354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>
          <a:xfrm>
            <a:off x="6553200" y="6356354"/>
            <a:ext cx="2133600" cy="365125"/>
          </a:xfrm>
          <a:prstGeom prst="rect">
            <a:avLst/>
          </a:prstGeom>
        </p:spPr>
        <p:txBody>
          <a:bodyPr/>
          <a:lstStyle/>
          <a:p>
            <a:fld id="{F58FA460-5592-4CA4-92D5-7D18049279B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8554817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>
          <a:xfrm>
            <a:off x="457200" y="6356354"/>
            <a:ext cx="2133600" cy="365125"/>
          </a:xfrm>
          <a:prstGeom prst="rect">
            <a:avLst/>
          </a:prstGeom>
        </p:spPr>
        <p:txBody>
          <a:bodyPr/>
          <a:lstStyle/>
          <a:p>
            <a:fld id="{86CBB492-D1E8-4773-8575-59ABD26B5028}" type="datetimeFigureOut">
              <a:rPr lang="pt-BR" smtClean="0"/>
              <a:t>05/09/2016</a:t>
            </a:fld>
            <a:endParaRPr lang="pt-BR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>
          <a:xfrm>
            <a:off x="3124202" y="6356354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>
          <a:xfrm>
            <a:off x="6553200" y="6356354"/>
            <a:ext cx="2133600" cy="365125"/>
          </a:xfrm>
          <a:prstGeom prst="rect">
            <a:avLst/>
          </a:prstGeom>
        </p:spPr>
        <p:txBody>
          <a:bodyPr/>
          <a:lstStyle/>
          <a:p>
            <a:fld id="{F58FA460-5592-4CA4-92D5-7D18049279B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8208642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>
          <a:xfrm>
            <a:off x="457200" y="6356354"/>
            <a:ext cx="2133600" cy="365125"/>
          </a:xfrm>
          <a:prstGeom prst="rect">
            <a:avLst/>
          </a:prstGeom>
        </p:spPr>
        <p:txBody>
          <a:bodyPr/>
          <a:lstStyle/>
          <a:p>
            <a:fld id="{86CBB492-D1E8-4773-8575-59ABD26B5028}" type="datetimeFigureOut">
              <a:rPr lang="pt-BR" smtClean="0"/>
              <a:t>05/09/2016</a:t>
            </a:fld>
            <a:endParaRPr lang="pt-BR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>
          <a:xfrm>
            <a:off x="3124202" y="6356354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>
          <a:xfrm>
            <a:off x="6553200" y="6356354"/>
            <a:ext cx="2133600" cy="365125"/>
          </a:xfrm>
          <a:prstGeom prst="rect">
            <a:avLst/>
          </a:prstGeom>
        </p:spPr>
        <p:txBody>
          <a:bodyPr/>
          <a:lstStyle/>
          <a:p>
            <a:fld id="{F58FA460-5592-4CA4-92D5-7D18049279B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8047211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5" y="273049"/>
            <a:ext cx="3008313" cy="1162051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3575053" y="273056"/>
            <a:ext cx="5111749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457205" y="1435104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>
          <a:xfrm>
            <a:off x="457200" y="6356354"/>
            <a:ext cx="2133600" cy="365125"/>
          </a:xfrm>
          <a:prstGeom prst="rect">
            <a:avLst/>
          </a:prstGeom>
        </p:spPr>
        <p:txBody>
          <a:bodyPr/>
          <a:lstStyle/>
          <a:p>
            <a:fld id="{86CBB492-D1E8-4773-8575-59ABD26B5028}" type="datetimeFigureOut">
              <a:rPr lang="pt-BR" smtClean="0"/>
              <a:t>05/09/2016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>
          <a:xfrm>
            <a:off x="3124202" y="6356354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>
          <a:xfrm>
            <a:off x="6553200" y="6356354"/>
            <a:ext cx="2133600" cy="365125"/>
          </a:xfrm>
          <a:prstGeom prst="rect">
            <a:avLst/>
          </a:prstGeom>
        </p:spPr>
        <p:txBody>
          <a:bodyPr/>
          <a:lstStyle/>
          <a:p>
            <a:fld id="{F58FA460-5592-4CA4-92D5-7D18049279B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134713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m 6"/>
          <p:cNvPicPr>
            <a:picLocks noChangeAspect="1"/>
          </p:cNvPicPr>
          <p:nvPr userDrawn="1"/>
        </p:nvPicPr>
        <p:blipFill>
          <a:blip r:embed="rId3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0272" y="162533"/>
            <a:ext cx="1949132" cy="391249"/>
          </a:xfrm>
          <a:prstGeom prst="rect">
            <a:avLst/>
          </a:prstGeom>
          <a:solidFill>
            <a:schemeClr val="bg1"/>
          </a:solidFill>
        </p:spPr>
      </p:pic>
      <p:grpSp>
        <p:nvGrpSpPr>
          <p:cNvPr id="16" name="Grupo 15"/>
          <p:cNvGrpSpPr/>
          <p:nvPr userDrawn="1"/>
        </p:nvGrpSpPr>
        <p:grpSpPr>
          <a:xfrm>
            <a:off x="539552" y="701204"/>
            <a:ext cx="8604448" cy="135508"/>
            <a:chOff x="971600" y="629196"/>
            <a:chExt cx="8172400" cy="135508"/>
          </a:xfrm>
        </p:grpSpPr>
        <p:cxnSp>
          <p:nvCxnSpPr>
            <p:cNvPr id="9" name="Conector reto 8"/>
            <p:cNvCxnSpPr/>
            <p:nvPr userDrawn="1"/>
          </p:nvCxnSpPr>
          <p:spPr>
            <a:xfrm>
              <a:off x="971600" y="629196"/>
              <a:ext cx="8172400" cy="0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Conector reto 13"/>
            <p:cNvCxnSpPr/>
            <p:nvPr userDrawn="1"/>
          </p:nvCxnSpPr>
          <p:spPr>
            <a:xfrm>
              <a:off x="971600" y="629196"/>
              <a:ext cx="0" cy="135508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0067801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4" r:id="rId1"/>
    <p:sldLayoutId id="2147483649" r:id="rId2"/>
    <p:sldLayoutId id="2147483775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9" r:id="rId13"/>
    <p:sldLayoutId id="2147483693" r:id="rId14"/>
    <p:sldLayoutId id="2147483650" r:id="rId15"/>
    <p:sldLayoutId id="2147483746" r:id="rId16"/>
    <p:sldLayoutId id="2147483755" r:id="rId17"/>
    <p:sldLayoutId id="2147483756" r:id="rId18"/>
    <p:sldLayoutId id="2147483758" r:id="rId19"/>
    <p:sldLayoutId id="2147483759" r:id="rId20"/>
    <p:sldLayoutId id="2147483760" r:id="rId21"/>
    <p:sldLayoutId id="2147483764" r:id="rId22"/>
    <p:sldLayoutId id="2147483765" r:id="rId23"/>
    <p:sldLayoutId id="2147483766" r:id="rId24"/>
    <p:sldLayoutId id="2147483767" r:id="rId25"/>
    <p:sldLayoutId id="2147483768" r:id="rId26"/>
    <p:sldLayoutId id="2147483769" r:id="rId27"/>
    <p:sldLayoutId id="2147483771" r:id="rId28"/>
    <p:sldLayoutId id="2147483772" r:id="rId29"/>
    <p:sldLayoutId id="2147483773" r:id="rId30"/>
    <p:sldLayoutId id="2147483776" r:id="rId3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0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3.xml"/><Relationship Id="rId3" Type="http://schemas.openxmlformats.org/officeDocument/2006/relationships/diagramLayout" Target="../diagrams/layout2.xml"/><Relationship Id="rId7" Type="http://schemas.openxmlformats.org/officeDocument/2006/relationships/diagramData" Target="../diagrams/data3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17.xml"/><Relationship Id="rId6" Type="http://schemas.microsoft.com/office/2007/relationships/diagramDrawing" Target="../diagrams/drawing2.xml"/><Relationship Id="rId11" Type="http://schemas.microsoft.com/office/2007/relationships/diagramDrawing" Target="../diagrams/drawing3.xml"/><Relationship Id="rId5" Type="http://schemas.openxmlformats.org/officeDocument/2006/relationships/diagramColors" Target="../diagrams/colors2.xml"/><Relationship Id="rId10" Type="http://schemas.openxmlformats.org/officeDocument/2006/relationships/diagramColors" Target="../diagrams/colors3.xml"/><Relationship Id="rId4" Type="http://schemas.openxmlformats.org/officeDocument/2006/relationships/diagramQuickStyle" Target="../diagrams/quickStyle2.xml"/><Relationship Id="rId9" Type="http://schemas.openxmlformats.org/officeDocument/2006/relationships/diagramQuickStyle" Target="../diagrams/quickStyle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em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0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30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wm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3.xml"/><Relationship Id="rId4" Type="http://schemas.openxmlformats.org/officeDocument/2006/relationships/image" Target="../media/image21.wmf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4.xml"/><Relationship Id="rId4" Type="http://schemas.openxmlformats.org/officeDocument/2006/relationships/chart" Target="../charts/char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4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5.xml"/><Relationship Id="rId4" Type="http://schemas.openxmlformats.org/officeDocument/2006/relationships/chart" Target="../charts/chart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6.xml"/><Relationship Id="rId4" Type="http://schemas.openxmlformats.org/officeDocument/2006/relationships/chart" Target="../charts/chart8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jpeg"/><Relationship Id="rId3" Type="http://schemas.openxmlformats.org/officeDocument/2006/relationships/image" Target="../media/image22.jpg"/><Relationship Id="rId7" Type="http://schemas.openxmlformats.org/officeDocument/2006/relationships/image" Target="../media/image26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7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10" Type="http://schemas.openxmlformats.org/officeDocument/2006/relationships/image" Target="../media/image29.jpeg"/><Relationship Id="rId4" Type="http://schemas.openxmlformats.org/officeDocument/2006/relationships/image" Target="../media/image23.jpeg"/><Relationship Id="rId9" Type="http://schemas.openxmlformats.org/officeDocument/2006/relationships/image" Target="../media/image28.jpe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emf"/><Relationship Id="rId1" Type="http://schemas.openxmlformats.org/officeDocument/2006/relationships/slideLayout" Target="../slideLayouts/slideLayout18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.xml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8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chart" Target="../charts/chart10.xml"/><Relationship Id="rId1" Type="http://schemas.openxmlformats.org/officeDocument/2006/relationships/slideLayout" Target="../slideLayouts/slideLayout18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8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8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8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8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8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8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8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8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1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6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gif"/><Relationship Id="rId3" Type="http://schemas.openxmlformats.org/officeDocument/2006/relationships/image" Target="../media/image4.png"/><Relationship Id="rId7" Type="http://schemas.openxmlformats.org/officeDocument/2006/relationships/image" Target="../media/image7.jpeg"/><Relationship Id="rId12" Type="http://schemas.openxmlformats.org/officeDocument/2006/relationships/image" Target="../media/image1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6.jpeg"/><Relationship Id="rId11" Type="http://schemas.openxmlformats.org/officeDocument/2006/relationships/image" Target="../media/image11.jpeg"/><Relationship Id="rId5" Type="http://schemas.openxmlformats.org/officeDocument/2006/relationships/image" Target="../media/image5.jpeg"/><Relationship Id="rId10" Type="http://schemas.openxmlformats.org/officeDocument/2006/relationships/image" Target="../media/image10.gif"/><Relationship Id="rId4" Type="http://schemas.microsoft.com/office/2007/relationships/hdphoto" Target="../media/hdphoto1.wdp"/><Relationship Id="rId9" Type="http://schemas.openxmlformats.org/officeDocument/2006/relationships/image" Target="../media/image9.gif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 1"/>
          <p:cNvSpPr/>
          <p:nvPr/>
        </p:nvSpPr>
        <p:spPr>
          <a:xfrm>
            <a:off x="539552" y="1412776"/>
            <a:ext cx="7344816" cy="2123658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pt-BR" sz="6600" b="1" cap="small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Perspectivas do Agronegócio</a:t>
            </a:r>
            <a:endParaRPr lang="pt-BR" sz="5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aixaDeTexto 2"/>
          <p:cNvSpPr txBox="1"/>
          <p:nvPr/>
        </p:nvSpPr>
        <p:spPr>
          <a:xfrm>
            <a:off x="107504" y="4149080"/>
            <a:ext cx="827811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800" i="1" dirty="0" smtClean="0">
                <a:solidFill>
                  <a:schemeClr val="bg1"/>
                </a:solidFill>
                <a:latin typeface="Arial" panose="020B0604020202020204" pitchFamily="34" charset="0"/>
                <a:ea typeface="Arial Unicode MS" pitchFamily="34" charset="-128"/>
                <a:cs typeface="Arial" panose="020B0604020202020204" pitchFamily="34" charset="0"/>
              </a:rPr>
              <a:t>Roberto Rodrigues</a:t>
            </a:r>
          </a:p>
          <a:p>
            <a:pPr algn="ctr"/>
            <a:r>
              <a:rPr lang="pt-BR" sz="2000" i="1" dirty="0" smtClean="0">
                <a:solidFill>
                  <a:schemeClr val="bg1"/>
                </a:solidFill>
                <a:latin typeface="Arial" panose="020B0604020202020204" pitchFamily="34" charset="0"/>
                <a:ea typeface="Arial Unicode MS" pitchFamily="34" charset="-128"/>
                <a:cs typeface="Arial" panose="020B0604020202020204" pitchFamily="34" charset="0"/>
              </a:rPr>
              <a:t>GV Agro </a:t>
            </a:r>
            <a:endParaRPr lang="pt-BR" sz="2000" i="1" dirty="0">
              <a:solidFill>
                <a:schemeClr val="bg1"/>
              </a:solidFill>
              <a:latin typeface="Arial" panose="020B0604020202020204" pitchFamily="34" charset="0"/>
              <a:ea typeface="Arial Unicode MS" pitchFamily="34" charset="-128"/>
              <a:cs typeface="Arial" panose="020B0604020202020204" pitchFamily="34" charset="0"/>
            </a:endParaRPr>
          </a:p>
        </p:txBody>
      </p:sp>
      <p:sp>
        <p:nvSpPr>
          <p:cNvPr id="4" name="CaixaDeTexto 3"/>
          <p:cNvSpPr txBox="1"/>
          <p:nvPr/>
        </p:nvSpPr>
        <p:spPr>
          <a:xfrm>
            <a:off x="0" y="6084585"/>
            <a:ext cx="844635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1600" i="1" dirty="0" smtClean="0">
                <a:solidFill>
                  <a:schemeClr val="bg1"/>
                </a:solidFill>
                <a:latin typeface="Arial" panose="020B0604020202020204" pitchFamily="34" charset="0"/>
                <a:ea typeface="Arial Unicode MS" pitchFamily="34" charset="-128"/>
                <a:cs typeface="Arial" panose="020B0604020202020204" pitchFamily="34" charset="0"/>
              </a:rPr>
              <a:t>06 de Setembro de 2016</a:t>
            </a:r>
          </a:p>
          <a:p>
            <a:pPr algn="ctr"/>
            <a:r>
              <a:rPr lang="pt-BR" sz="1600" i="1" dirty="0" smtClean="0">
                <a:solidFill>
                  <a:schemeClr val="bg1"/>
                </a:solidFill>
                <a:latin typeface="Arial" panose="020B0604020202020204" pitchFamily="34" charset="0"/>
                <a:ea typeface="Arial Unicode MS" pitchFamily="34" charset="-128"/>
                <a:cs typeface="Arial" panose="020B0604020202020204" pitchFamily="34" charset="0"/>
              </a:rPr>
              <a:t>Irrigashow</a:t>
            </a:r>
            <a:endParaRPr lang="pt-BR" sz="1600" i="1" dirty="0">
              <a:solidFill>
                <a:schemeClr val="bg1"/>
              </a:solidFill>
              <a:latin typeface="Arial" panose="020B0604020202020204" pitchFamily="34" charset="0"/>
              <a:ea typeface="Arial Unicode MS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6005155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Gráfico 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90168373"/>
              </p:ext>
            </p:extLst>
          </p:nvPr>
        </p:nvGraphicFramePr>
        <p:xfrm>
          <a:off x="31779" y="1094228"/>
          <a:ext cx="9004717" cy="552061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1988" name="CaixaDeTexto 9"/>
          <p:cNvSpPr txBox="1">
            <a:spLocks noChangeArrowheads="1"/>
          </p:cNvSpPr>
          <p:nvPr/>
        </p:nvSpPr>
        <p:spPr bwMode="auto">
          <a:xfrm>
            <a:off x="31779" y="6538138"/>
            <a:ext cx="5688633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pt-BR" altLang="pt-BR" sz="1000" i="1" dirty="0"/>
              <a:t>Fontes: </a:t>
            </a:r>
            <a:r>
              <a:rPr lang="pt-BR" altLang="pt-BR" sz="1000" i="1" dirty="0" smtClean="0"/>
              <a:t>USDA. Nota: 2016 projeção</a:t>
            </a:r>
            <a:r>
              <a:rPr lang="pt-BR" altLang="pt-BR" sz="1000" i="1" dirty="0"/>
              <a:t>	</a:t>
            </a:r>
          </a:p>
        </p:txBody>
      </p:sp>
      <p:grpSp>
        <p:nvGrpSpPr>
          <p:cNvPr id="3" name="Grupo 2"/>
          <p:cNvGrpSpPr/>
          <p:nvPr/>
        </p:nvGrpSpPr>
        <p:grpSpPr>
          <a:xfrm>
            <a:off x="179512" y="1791486"/>
            <a:ext cx="3603872" cy="1681865"/>
            <a:chOff x="395536" y="883041"/>
            <a:chExt cx="3603871" cy="1681863"/>
          </a:xfrm>
        </p:grpSpPr>
        <p:sp>
          <p:nvSpPr>
            <p:cNvPr id="7" name="CaixaDeTexto 10"/>
            <p:cNvSpPr txBox="1"/>
            <p:nvPr/>
          </p:nvSpPr>
          <p:spPr>
            <a:xfrm>
              <a:off x="395538" y="1351324"/>
              <a:ext cx="3273425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pt-BR" sz="2000" b="1" cap="small" dirty="0" smtClean="0">
                  <a:solidFill>
                    <a:schemeClr val="bg1">
                      <a:lumMod val="5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Suíno (+ 235%) </a:t>
              </a:r>
              <a:endParaRPr lang="pt-BR" sz="2000" b="1" cap="small" dirty="0">
                <a:solidFill>
                  <a:schemeClr val="bg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" name="CaixaDeTexto 10"/>
            <p:cNvSpPr txBox="1"/>
            <p:nvPr/>
          </p:nvSpPr>
          <p:spPr>
            <a:xfrm>
              <a:off x="395536" y="1740732"/>
              <a:ext cx="3273425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pt-BR" sz="2000" b="1" cap="small" dirty="0" smtClean="0">
                  <a:solidFill>
                    <a:srgbClr val="0070C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Frango (+ 458%) </a:t>
              </a:r>
              <a:endParaRPr lang="pt-BR" sz="2000" b="1" cap="small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" name="CaixaDeTexto 10"/>
            <p:cNvSpPr txBox="1"/>
            <p:nvPr/>
          </p:nvSpPr>
          <p:spPr>
            <a:xfrm>
              <a:off x="395537" y="2164794"/>
              <a:ext cx="3273425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pt-BR" sz="2000" b="1" cap="small" dirty="0">
                  <a:solidFill>
                    <a:schemeClr val="tx2">
                      <a:lumMod val="5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B</a:t>
              </a:r>
              <a:r>
                <a:rPr lang="pt-BR" sz="2000" b="1" cap="small" dirty="0" smtClean="0">
                  <a:solidFill>
                    <a:schemeClr val="tx2">
                      <a:lumMod val="5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ovino (+ 88%) </a:t>
              </a:r>
              <a:endParaRPr lang="pt-BR" sz="2000" b="1" cap="small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" name="Retângulo 2"/>
            <p:cNvSpPr>
              <a:spLocks noChangeArrowheads="1"/>
            </p:cNvSpPr>
            <p:nvPr/>
          </p:nvSpPr>
          <p:spPr bwMode="auto">
            <a:xfrm>
              <a:off x="395536" y="883041"/>
              <a:ext cx="3603871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9pPr>
            </a:lstStyle>
            <a:p>
              <a:pPr eaLnBrk="1" hangingPunct="1"/>
              <a:r>
                <a:rPr lang="pt-BR" altLang="pt-BR" sz="2000" b="1" u="sng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Crescimento de 1990 a 2015</a:t>
              </a:r>
              <a:endParaRPr lang="pt-BR" altLang="pt-BR" sz="2000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2" name="Título 1"/>
          <p:cNvSpPr>
            <a:spLocks noGrp="1"/>
          </p:cNvSpPr>
          <p:nvPr>
            <p:ph type="title"/>
          </p:nvPr>
        </p:nvSpPr>
        <p:spPr>
          <a:xfrm>
            <a:off x="31779" y="81007"/>
            <a:ext cx="7369177" cy="950595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pt-BR" sz="3200" i="0" cap="small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Tecnologia</a:t>
            </a:r>
            <a:br>
              <a:rPr lang="pt-BR" sz="3200" i="0" cap="small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pt-BR" sz="3200" b="0" i="0" cap="small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CaixaDeTexto 13"/>
          <p:cNvSpPr txBox="1"/>
          <p:nvPr/>
        </p:nvSpPr>
        <p:spPr>
          <a:xfrm>
            <a:off x="539552" y="764704"/>
            <a:ext cx="84969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400" b="1" cap="small" dirty="0" smtClean="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latin typeface="Arial" panose="020B0604020202020204" pitchFamily="34" charset="0"/>
                <a:cs typeface="Arial" panose="020B0604020202020204" pitchFamily="34" charset="0"/>
              </a:rPr>
              <a:t>Produção Brasileira de Carnes </a:t>
            </a:r>
            <a:r>
              <a:rPr lang="pt-BR" dirty="0" smtClean="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latin typeface="Arial" panose="020B0604020202020204" pitchFamily="34" charset="0"/>
                <a:cs typeface="Arial" panose="020B0604020202020204" pitchFamily="34" charset="0"/>
              </a:rPr>
              <a:t>(Em milhões de toneladas</a:t>
            </a:r>
            <a:r>
              <a:rPr lang="pt-BR" sz="1600" dirty="0" smtClean="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endParaRPr lang="pt-BR" sz="2800" dirty="0" smtClean="0"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979173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CaixaDeTexto 5"/>
          <p:cNvSpPr txBox="1">
            <a:spLocks noChangeArrowheads="1"/>
          </p:cNvSpPr>
          <p:nvPr/>
        </p:nvSpPr>
        <p:spPr bwMode="auto">
          <a:xfrm>
            <a:off x="611560" y="5437673"/>
            <a:ext cx="8166081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pt-BR" altLang="pt-BR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PAP </a:t>
            </a:r>
            <a:r>
              <a:rPr lang="pt-BR" altLang="pt-BR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2016/17: </a:t>
            </a:r>
            <a:r>
              <a:rPr lang="pt-BR" altLang="pt-BR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serão disponibilizados R$ </a:t>
            </a:r>
            <a:r>
              <a:rPr lang="pt-BR" altLang="pt-BR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2,9 </a:t>
            </a:r>
            <a:r>
              <a:rPr lang="pt-BR" altLang="pt-BR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bi, </a:t>
            </a:r>
            <a:r>
              <a:rPr lang="pt-BR" altLang="pt-BR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com taxas </a:t>
            </a:r>
            <a:r>
              <a:rPr lang="pt-BR" altLang="pt-BR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de juros de </a:t>
            </a:r>
            <a:r>
              <a:rPr lang="pt-BR" altLang="pt-BR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8% </a:t>
            </a:r>
            <a:r>
              <a:rPr lang="pt-BR" altLang="pt-BR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a </a:t>
            </a:r>
            <a:r>
              <a:rPr lang="pt-BR" altLang="pt-BR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8,5% </a:t>
            </a:r>
            <a:r>
              <a:rPr lang="pt-BR" altLang="pt-BR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ao ano, carência de </a:t>
            </a:r>
            <a:r>
              <a:rPr lang="pt-BR" altLang="pt-BR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3 </a:t>
            </a:r>
            <a:r>
              <a:rPr lang="pt-BR" altLang="pt-BR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anos e prazo máximo de 15 anos.</a:t>
            </a:r>
          </a:p>
        </p:txBody>
      </p:sp>
      <p:sp>
        <p:nvSpPr>
          <p:cNvPr id="7" name="Título 1"/>
          <p:cNvSpPr>
            <a:spLocks noGrp="1"/>
          </p:cNvSpPr>
          <p:nvPr>
            <p:ph type="title"/>
          </p:nvPr>
        </p:nvSpPr>
        <p:spPr>
          <a:xfrm>
            <a:off x="539552" y="764704"/>
            <a:ext cx="7847856" cy="995385"/>
          </a:xfrm>
        </p:spPr>
        <p:txBody>
          <a:bodyPr>
            <a:noAutofit/>
          </a:bodyPr>
          <a:lstStyle>
            <a:lvl1pPr algn="l">
              <a:defRPr sz="2400" b="1" i="1">
                <a:solidFill>
                  <a:schemeClr val="tx2">
                    <a:lumMod val="50000"/>
                  </a:schemeClr>
                </a:solidFill>
                <a:effectLst/>
                <a:latin typeface="Eras Demi ITC" pitchFamily="34" charset="0"/>
              </a:defRPr>
            </a:lvl1pPr>
          </a:lstStyle>
          <a:p>
            <a:pPr>
              <a:defRPr/>
            </a:pPr>
            <a:r>
              <a:rPr lang="pt-BR" i="0" cap="small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Tecnologia </a:t>
            </a:r>
            <a:r>
              <a:rPr lang="pt-BR" i="0" cap="small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com </a:t>
            </a:r>
            <a:r>
              <a:rPr lang="pt-BR" i="0" cap="small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Sustentabilidade | Plano ABC</a:t>
            </a:r>
            <a:endParaRPr lang="pt-BR" b="0" i="0" cap="small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5060" name="CaixaDeTexto 7"/>
          <p:cNvSpPr txBox="1">
            <a:spLocks noChangeArrowheads="1"/>
          </p:cNvSpPr>
          <p:nvPr/>
        </p:nvSpPr>
        <p:spPr bwMode="auto">
          <a:xfrm>
            <a:off x="208488" y="6453336"/>
            <a:ext cx="3456384" cy="2853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>
              <a:lnSpc>
                <a:spcPct val="114000"/>
              </a:lnSpc>
            </a:pPr>
            <a:r>
              <a:rPr lang="pt-BR" altLang="pt-BR" sz="1100" i="1" dirty="0"/>
              <a:t>Fontes: Observatório ABC e MAPA.</a:t>
            </a:r>
          </a:p>
        </p:txBody>
      </p:sp>
      <p:sp>
        <p:nvSpPr>
          <p:cNvPr id="5" name="CaixaDeTexto 4"/>
          <p:cNvSpPr txBox="1"/>
          <p:nvPr/>
        </p:nvSpPr>
        <p:spPr>
          <a:xfrm>
            <a:off x="611560" y="1700808"/>
            <a:ext cx="3024337" cy="3170099"/>
          </a:xfrm>
          <a:prstGeom prst="rect">
            <a:avLst/>
          </a:prstGeom>
          <a:solidFill>
            <a:schemeClr val="tx2">
              <a:lumMod val="50000"/>
            </a:schemeClr>
          </a:solidFill>
          <a:ln>
            <a:solidFill>
              <a:srgbClr val="0066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t-BR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Visa difundir uma nova agricultura sustentável, que reduza o aquecimento global e a liberação de gás carbônico na atmosfera.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t-BR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 Programa ABC conta com seis iniciativas, e metas até 2020.</a:t>
            </a:r>
          </a:p>
        </p:txBody>
      </p:sp>
      <p:grpSp>
        <p:nvGrpSpPr>
          <p:cNvPr id="2" name="Grupo 1"/>
          <p:cNvGrpSpPr/>
          <p:nvPr/>
        </p:nvGrpSpPr>
        <p:grpSpPr>
          <a:xfrm>
            <a:off x="3851920" y="1435929"/>
            <a:ext cx="5053907" cy="3926604"/>
            <a:chOff x="3851920" y="1435929"/>
            <a:chExt cx="5053907" cy="3926604"/>
          </a:xfrm>
        </p:grpSpPr>
        <p:pic>
          <p:nvPicPr>
            <p:cNvPr id="1026" name="Picture 2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947" r="3855"/>
            <a:stretch/>
          </p:blipFill>
          <p:spPr bwMode="auto">
            <a:xfrm>
              <a:off x="3851920" y="1435930"/>
              <a:ext cx="3158836" cy="13098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50" name="Picture 2"/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043" t="10695" r="12932" b="21980"/>
            <a:stretch/>
          </p:blipFill>
          <p:spPr bwMode="auto">
            <a:xfrm>
              <a:off x="3851920" y="2777060"/>
              <a:ext cx="5053907" cy="25854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" name="Picture 2"/>
            <p:cNvPicPr>
              <a:picLocks noChangeAspect="1" noChangeArrowheads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6911" t="64262" r="33439" b="12806"/>
            <a:stretch/>
          </p:blipFill>
          <p:spPr bwMode="auto">
            <a:xfrm>
              <a:off x="7043800" y="1435929"/>
              <a:ext cx="1862027" cy="13098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0" name="Título 1"/>
          <p:cNvSpPr txBox="1">
            <a:spLocks/>
          </p:cNvSpPr>
          <p:nvPr/>
        </p:nvSpPr>
        <p:spPr>
          <a:xfrm>
            <a:off x="35496" y="44624"/>
            <a:ext cx="6840760" cy="576064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800" b="1" i="1" kern="1200">
                <a:solidFill>
                  <a:schemeClr val="tx2">
                    <a:lumMod val="50000"/>
                  </a:schemeClr>
                </a:solidFill>
                <a:effectLst/>
                <a:latin typeface="Eras Demi ITC" pitchFamily="34" charset="0"/>
                <a:ea typeface="+mj-ea"/>
                <a:cs typeface="+mj-cs"/>
              </a:defRPr>
            </a:lvl1pPr>
          </a:lstStyle>
          <a:p>
            <a:r>
              <a:rPr lang="pt-BR" i="0" cap="small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Tecnologia </a:t>
            </a:r>
            <a:br>
              <a:rPr lang="pt-BR" i="0" cap="small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pt-BR" sz="2400" i="0" cap="small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042965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tângulo 14"/>
          <p:cNvSpPr/>
          <p:nvPr/>
        </p:nvSpPr>
        <p:spPr>
          <a:xfrm>
            <a:off x="0" y="3645024"/>
            <a:ext cx="9144000" cy="1693544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pt-BR">
              <a:solidFill>
                <a:srgbClr val="CCFFCC"/>
              </a:solidFill>
            </a:endParaRPr>
          </a:p>
        </p:txBody>
      </p:sp>
      <p:pic>
        <p:nvPicPr>
          <p:cNvPr id="57346" name="Picture 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811" t="17094" r="22581" b="24103"/>
          <a:stretch>
            <a:fillRect/>
          </a:stretch>
        </p:blipFill>
        <p:spPr bwMode="auto">
          <a:xfrm>
            <a:off x="0" y="704850"/>
            <a:ext cx="9140825" cy="5820281"/>
          </a:xfrm>
          <a:prstGeom prst="rect">
            <a:avLst/>
          </a:prstGeom>
          <a:noFill/>
          <a:ln>
            <a:noFill/>
          </a:ln>
          <a:extLst/>
        </p:spPr>
      </p:pic>
      <p:sp>
        <p:nvSpPr>
          <p:cNvPr id="5" name="Retângulo 4"/>
          <p:cNvSpPr/>
          <p:nvPr/>
        </p:nvSpPr>
        <p:spPr>
          <a:xfrm>
            <a:off x="-7937" y="1092806"/>
            <a:ext cx="9172576" cy="543232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3" name="Retângulo 2"/>
          <p:cNvSpPr/>
          <p:nvPr/>
        </p:nvSpPr>
        <p:spPr>
          <a:xfrm>
            <a:off x="-7938" y="6525132"/>
            <a:ext cx="9155113" cy="3328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57347" name="Text Box 18"/>
          <p:cNvSpPr txBox="1">
            <a:spLocks noChangeArrowheads="1"/>
          </p:cNvSpPr>
          <p:nvPr/>
        </p:nvSpPr>
        <p:spPr bwMode="auto">
          <a:xfrm>
            <a:off x="900113" y="6194108"/>
            <a:ext cx="3090862" cy="261610"/>
          </a:xfrm>
          <a:prstGeom prst="rect">
            <a:avLst/>
          </a:prstGeom>
          <a:noFill/>
          <a:ln>
            <a:noFill/>
          </a:ln>
          <a:effectLst>
            <a:prstShdw prst="shdw13" dist="53882" dir="13500000">
              <a:schemeClr val="bg2">
                <a:alpha val="50000"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pt-BR" altLang="pt-BR" sz="1100" b="1" i="1"/>
              <a:t>tons petróleo equivalente</a:t>
            </a:r>
          </a:p>
        </p:txBody>
      </p:sp>
      <p:sp>
        <p:nvSpPr>
          <p:cNvPr id="25" name="CaixaDeTexto 24"/>
          <p:cNvSpPr txBox="1"/>
          <p:nvPr/>
        </p:nvSpPr>
        <p:spPr>
          <a:xfrm>
            <a:off x="3835402" y="6525132"/>
            <a:ext cx="5329237" cy="24622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t-BR" sz="1000" i="1" dirty="0">
                <a:solidFill>
                  <a:schemeClr val="bg1">
                    <a:lumMod val="50000"/>
                  </a:schemeClr>
                </a:solidFill>
                <a:latin typeface="+mn-lt"/>
                <a:cs typeface="+mn-cs"/>
              </a:rPr>
              <a:t>Fonte: </a:t>
            </a:r>
            <a:r>
              <a:rPr lang="en-US" sz="1000" i="1" dirty="0" err="1">
                <a:solidFill>
                  <a:schemeClr val="bg1">
                    <a:lumMod val="50000"/>
                  </a:schemeClr>
                </a:solidFill>
                <a:latin typeface="+mn-lt"/>
                <a:cs typeface="+mn-cs"/>
              </a:rPr>
              <a:t>BPStatistical</a:t>
            </a:r>
            <a:r>
              <a:rPr lang="en-US" sz="1000" i="1" dirty="0">
                <a:solidFill>
                  <a:schemeClr val="bg1">
                    <a:lumMod val="50000"/>
                  </a:schemeClr>
                </a:solidFill>
                <a:latin typeface="+mn-lt"/>
                <a:cs typeface="+mn-cs"/>
              </a:rPr>
              <a:t> Review of World Energy, 2014. </a:t>
            </a:r>
            <a:r>
              <a:rPr lang="pt-BR" sz="1000" i="1" dirty="0">
                <a:solidFill>
                  <a:schemeClr val="bg1">
                    <a:lumMod val="50000"/>
                  </a:schemeClr>
                </a:solidFill>
                <a:latin typeface="+mn-lt"/>
                <a:cs typeface="+mn-cs"/>
              </a:rPr>
              <a:t>  Elaboração: GV Agro</a:t>
            </a:r>
          </a:p>
        </p:txBody>
      </p:sp>
      <p:sp>
        <p:nvSpPr>
          <p:cNvPr id="24" name="Título 1"/>
          <p:cNvSpPr txBox="1">
            <a:spLocks/>
          </p:cNvSpPr>
          <p:nvPr/>
        </p:nvSpPr>
        <p:spPr>
          <a:xfrm>
            <a:off x="34925" y="-26670"/>
            <a:ext cx="9058275" cy="691516"/>
          </a:xfrm>
          <a:prstGeom prst="rect">
            <a:avLst/>
          </a:prstGeo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pt-BR" sz="2800" b="1" cap="small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ras Demi ITC" pitchFamily="34" charset="0"/>
                <a:ea typeface="+mj-ea"/>
                <a:cs typeface="+mj-cs"/>
              </a:rPr>
              <a:t>Uma Nova Geopolítica Mundial</a:t>
            </a:r>
          </a:p>
          <a:p>
            <a:pPr fontAlgn="auto">
              <a:spcAft>
                <a:spcPts val="0"/>
              </a:spcAft>
              <a:defRPr/>
            </a:pPr>
            <a:r>
              <a:rPr lang="pt-BR" sz="2000" b="1" cap="small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ras Demi ITC" pitchFamily="34" charset="0"/>
                <a:ea typeface="+mj-ea"/>
                <a:cs typeface="+mj-cs"/>
              </a:rPr>
              <a:t>	</a:t>
            </a:r>
          </a:p>
        </p:txBody>
      </p:sp>
      <p:sp>
        <p:nvSpPr>
          <p:cNvPr id="2" name="Retângulo 1"/>
          <p:cNvSpPr/>
          <p:nvPr/>
        </p:nvSpPr>
        <p:spPr>
          <a:xfrm>
            <a:off x="-7938" y="680821"/>
            <a:ext cx="9155113" cy="4001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>
            <a:sp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pt-BR" sz="20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ras Demi ITC" pitchFamily="34" charset="0"/>
                <a:cs typeface="+mn-cs"/>
              </a:rPr>
              <a:t>Consumo per capita de Energia no Mundo (2014)</a:t>
            </a:r>
          </a:p>
        </p:txBody>
      </p:sp>
      <p:sp>
        <p:nvSpPr>
          <p:cNvPr id="57352" name="Text Box 15"/>
          <p:cNvSpPr txBox="1">
            <a:spLocks noChangeArrowheads="1"/>
          </p:cNvSpPr>
          <p:nvPr/>
        </p:nvSpPr>
        <p:spPr bwMode="auto">
          <a:xfrm>
            <a:off x="-50800" y="3343276"/>
            <a:ext cx="3090863" cy="323165"/>
          </a:xfrm>
          <a:prstGeom prst="rect">
            <a:avLst/>
          </a:prstGeom>
          <a:noFill/>
          <a:ln>
            <a:noFill/>
          </a:ln>
          <a:effectLst>
            <a:prstShdw prst="shdw13" dist="53882" dir="13500000">
              <a:schemeClr val="bg2">
                <a:alpha val="50000"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pt-BR" altLang="pt-BR" sz="1500" b="1" dirty="0"/>
              <a:t>Trópico de Câncer</a:t>
            </a:r>
          </a:p>
        </p:txBody>
      </p:sp>
      <p:sp>
        <p:nvSpPr>
          <p:cNvPr id="57353" name="Line 12"/>
          <p:cNvSpPr>
            <a:spLocks noChangeShapeType="1"/>
          </p:cNvSpPr>
          <p:nvPr/>
        </p:nvSpPr>
        <p:spPr bwMode="auto">
          <a:xfrm>
            <a:off x="20638" y="3658716"/>
            <a:ext cx="9144000" cy="0"/>
          </a:xfrm>
          <a:prstGeom prst="line">
            <a:avLst/>
          </a:prstGeom>
          <a:noFill/>
          <a:ln w="19050">
            <a:solidFill>
              <a:srgbClr val="000066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BR"/>
          </a:p>
        </p:txBody>
      </p:sp>
      <p:sp>
        <p:nvSpPr>
          <p:cNvPr id="57355" name="Line 13"/>
          <p:cNvSpPr>
            <a:spLocks noChangeShapeType="1"/>
          </p:cNvSpPr>
          <p:nvPr/>
        </p:nvSpPr>
        <p:spPr bwMode="auto">
          <a:xfrm>
            <a:off x="20638" y="4521680"/>
            <a:ext cx="9144000" cy="0"/>
          </a:xfrm>
          <a:prstGeom prst="line">
            <a:avLst/>
          </a:prstGeom>
          <a:noFill/>
          <a:ln w="19050">
            <a:solidFill>
              <a:srgbClr val="000066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BR">
              <a:solidFill>
                <a:schemeClr val="bg1"/>
              </a:solidFill>
            </a:endParaRPr>
          </a:p>
        </p:txBody>
      </p:sp>
      <p:sp>
        <p:nvSpPr>
          <p:cNvPr id="57356" name="Line 14"/>
          <p:cNvSpPr>
            <a:spLocks noChangeShapeType="1"/>
          </p:cNvSpPr>
          <p:nvPr/>
        </p:nvSpPr>
        <p:spPr bwMode="auto">
          <a:xfrm>
            <a:off x="20638" y="5373216"/>
            <a:ext cx="9144000" cy="0"/>
          </a:xfrm>
          <a:prstGeom prst="line">
            <a:avLst/>
          </a:prstGeom>
          <a:noFill/>
          <a:ln w="19050">
            <a:solidFill>
              <a:srgbClr val="000066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BR"/>
          </a:p>
        </p:txBody>
      </p:sp>
      <p:sp>
        <p:nvSpPr>
          <p:cNvPr id="57357" name="Text Box 16"/>
          <p:cNvSpPr txBox="1">
            <a:spLocks noChangeArrowheads="1"/>
          </p:cNvSpPr>
          <p:nvPr/>
        </p:nvSpPr>
        <p:spPr bwMode="auto">
          <a:xfrm>
            <a:off x="-22225" y="4898980"/>
            <a:ext cx="3090863" cy="323165"/>
          </a:xfrm>
          <a:prstGeom prst="rect">
            <a:avLst/>
          </a:prstGeom>
          <a:noFill/>
          <a:ln>
            <a:noFill/>
          </a:ln>
          <a:effectLst>
            <a:prstShdw prst="shdw13" dist="53882" dir="13500000">
              <a:schemeClr val="bg2">
                <a:alpha val="50000"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pt-BR" altLang="pt-BR" sz="1500" b="1" dirty="0"/>
              <a:t>Trópico de Capricórnio</a:t>
            </a:r>
          </a:p>
        </p:txBody>
      </p:sp>
      <p:sp>
        <p:nvSpPr>
          <p:cNvPr id="57358" name="Text Box 17"/>
          <p:cNvSpPr txBox="1">
            <a:spLocks noChangeArrowheads="1"/>
          </p:cNvSpPr>
          <p:nvPr/>
        </p:nvSpPr>
        <p:spPr bwMode="auto">
          <a:xfrm>
            <a:off x="-22224" y="4200526"/>
            <a:ext cx="3090863" cy="323165"/>
          </a:xfrm>
          <a:prstGeom prst="rect">
            <a:avLst/>
          </a:prstGeom>
          <a:noFill/>
          <a:ln>
            <a:noFill/>
          </a:ln>
          <a:effectLst>
            <a:prstShdw prst="shdw13" dist="53882" dir="13500000">
              <a:schemeClr val="bg2">
                <a:alpha val="50000"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pt-BR" altLang="pt-BR" sz="1500" b="1"/>
              <a:t>Equador</a:t>
            </a:r>
          </a:p>
        </p:txBody>
      </p:sp>
      <p:pic>
        <p:nvPicPr>
          <p:cNvPr id="57359" name="Imagem 2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730" t="59151" r="69292" b="33279"/>
          <a:stretch>
            <a:fillRect/>
          </a:stretch>
        </p:blipFill>
        <p:spPr bwMode="auto">
          <a:xfrm>
            <a:off x="-1462" y="5222145"/>
            <a:ext cx="854075" cy="10972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3304999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Diagrama 3"/>
          <p:cNvGraphicFramePr/>
          <p:nvPr>
            <p:extLst>
              <p:ext uri="{D42A27DB-BD31-4B8C-83A1-F6EECF244321}">
                <p14:modId xmlns:p14="http://schemas.microsoft.com/office/powerpoint/2010/main" val="723772617"/>
              </p:ext>
            </p:extLst>
          </p:nvPr>
        </p:nvGraphicFramePr>
        <p:xfrm>
          <a:off x="35496" y="1231640"/>
          <a:ext cx="8784633" cy="21602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23" name="Diagrama 22"/>
          <p:cNvGraphicFramePr/>
          <p:nvPr>
            <p:extLst>
              <p:ext uri="{D42A27DB-BD31-4B8C-83A1-F6EECF244321}">
                <p14:modId xmlns:p14="http://schemas.microsoft.com/office/powerpoint/2010/main" val="2656549271"/>
              </p:ext>
            </p:extLst>
          </p:nvPr>
        </p:nvGraphicFramePr>
        <p:xfrm>
          <a:off x="69887" y="3212976"/>
          <a:ext cx="8784633" cy="211449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532136" y="740954"/>
            <a:ext cx="8640960" cy="691516"/>
          </a:xfrm>
        </p:spPr>
        <p:txBody>
          <a:bodyPr/>
          <a:lstStyle/>
          <a:p>
            <a:pPr>
              <a:defRPr/>
            </a:pPr>
            <a:r>
              <a:rPr lang="pt-BR" sz="2000" i="0" cap="small" dirty="0" smtClean="0">
                <a:latin typeface="Arial" panose="020B0604020202020204" pitchFamily="34" charset="0"/>
                <a:cs typeface="Arial" panose="020B0604020202020204" pitchFamily="34" charset="0"/>
              </a:rPr>
              <a:t>Ciclo de vida do </a:t>
            </a:r>
            <a:r>
              <a:rPr lang="pt-BR" sz="2000" i="0" cap="small" dirty="0">
                <a:latin typeface="Arial" panose="020B0604020202020204" pitchFamily="34" charset="0"/>
                <a:cs typeface="Arial" panose="020B0604020202020204" pitchFamily="34" charset="0"/>
              </a:rPr>
              <a:t>e</a:t>
            </a:r>
            <a:r>
              <a:rPr lang="pt-BR" sz="2000" i="0" cap="small" dirty="0" smtClean="0">
                <a:latin typeface="Arial" panose="020B0604020202020204" pitchFamily="34" charset="0"/>
                <a:cs typeface="Arial" panose="020B0604020202020204" pitchFamily="34" charset="0"/>
              </a:rPr>
              <a:t>tanol de cana </a:t>
            </a:r>
            <a:r>
              <a:rPr lang="pt-BR" sz="1800" i="0" cap="small" dirty="0" smtClean="0">
                <a:latin typeface="Arial" panose="020B0604020202020204" pitchFamily="34" charset="0"/>
                <a:cs typeface="Arial" panose="020B0604020202020204" pitchFamily="34" charset="0"/>
              </a:rPr>
              <a:t>– </a:t>
            </a:r>
            <a:r>
              <a:rPr lang="pt-BR" sz="1800" b="0" i="0" cap="small" dirty="0" smtClean="0">
                <a:latin typeface="Arial" panose="020B0604020202020204" pitchFamily="34" charset="0"/>
                <a:cs typeface="Arial" panose="020B0604020202020204" pitchFamily="34" charset="0"/>
              </a:rPr>
              <a:t>Balanço </a:t>
            </a:r>
            <a:r>
              <a:rPr lang="pt-BR" sz="1800" b="0" i="0" cap="small" dirty="0">
                <a:latin typeface="Arial" panose="020B0604020202020204" pitchFamily="34" charset="0"/>
                <a:cs typeface="Arial" panose="020B0604020202020204" pitchFamily="34" charset="0"/>
              </a:rPr>
              <a:t>das Emissões de </a:t>
            </a:r>
            <a:r>
              <a:rPr lang="pt-BR" sz="1800" b="0" i="0" cap="small" dirty="0" smtClean="0">
                <a:latin typeface="Arial" panose="020B0604020202020204" pitchFamily="34" charset="0"/>
                <a:cs typeface="Arial" panose="020B0604020202020204" pitchFamily="34" charset="0"/>
              </a:rPr>
              <a:t>CO</a:t>
            </a:r>
            <a:r>
              <a:rPr lang="pt-BR" sz="1800" b="0" i="0" cap="small" baseline="-25000" dirty="0" smtClean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endParaRPr lang="pt-BR" sz="1800" b="0" i="0" cap="small" baseline="-25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AutoShape 61"/>
          <p:cNvSpPr>
            <a:spLocks noChangeArrowheads="1"/>
          </p:cNvSpPr>
          <p:nvPr/>
        </p:nvSpPr>
        <p:spPr bwMode="auto">
          <a:xfrm>
            <a:off x="2148236" y="5738004"/>
            <a:ext cx="4824536" cy="606942"/>
          </a:xfrm>
          <a:prstGeom prst="flowChartAlternateProcess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pPr algn="ctr">
              <a:defRPr/>
            </a:pPr>
            <a:r>
              <a:rPr lang="pt-BR" dirty="0">
                <a:latin typeface="Eras Medium ITC" panose="020B0602030504020804" pitchFamily="34" charset="0"/>
              </a:rPr>
              <a:t>Emissões com </a:t>
            </a:r>
            <a:r>
              <a:rPr lang="pt-BR" dirty="0" smtClean="0">
                <a:latin typeface="Eras Medium ITC" panose="020B0602030504020804" pitchFamily="34" charset="0"/>
              </a:rPr>
              <a:t>uso da </a:t>
            </a:r>
            <a:r>
              <a:rPr lang="pt-BR" dirty="0">
                <a:latin typeface="Eras Medium ITC" panose="020B0602030504020804" pitchFamily="34" charset="0"/>
              </a:rPr>
              <a:t>Gasolina: </a:t>
            </a:r>
            <a:endParaRPr lang="pt-BR" dirty="0" smtClean="0">
              <a:latin typeface="Eras Medium ITC" panose="020B0602030504020804" pitchFamily="34" charset="0"/>
            </a:endParaRPr>
          </a:p>
          <a:p>
            <a:pPr algn="ctr">
              <a:defRPr/>
            </a:pPr>
            <a:r>
              <a:rPr lang="pt-BR" sz="2000" b="1" dirty="0" smtClean="0">
                <a:latin typeface="Eras Medium ITC" panose="020B0602030504020804" pitchFamily="34" charset="0"/>
              </a:rPr>
              <a:t>2.280 </a:t>
            </a:r>
            <a:r>
              <a:rPr lang="pt-BR" sz="2000" b="1" dirty="0">
                <a:latin typeface="Eras Medium ITC" panose="020B0602030504020804" pitchFamily="34" charset="0"/>
              </a:rPr>
              <a:t>kg</a:t>
            </a:r>
          </a:p>
        </p:txBody>
      </p:sp>
      <p:sp>
        <p:nvSpPr>
          <p:cNvPr id="55306" name="Text Box 62"/>
          <p:cNvSpPr txBox="1">
            <a:spLocks noChangeArrowheads="1"/>
          </p:cNvSpPr>
          <p:nvPr/>
        </p:nvSpPr>
        <p:spPr bwMode="auto">
          <a:xfrm>
            <a:off x="2996919" y="2887824"/>
            <a:ext cx="2930569" cy="677108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prstShdw prst="shdw13" dist="53882" dir="13500000">
              <a:schemeClr val="bg2">
                <a:alpha val="50000"/>
              </a:schemeClr>
            </a:prstShdw>
          </a:effectLst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pt-BR" altLang="pt-BR" b="1" dirty="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Emissões Totais:</a:t>
            </a:r>
            <a:br>
              <a:rPr lang="pt-BR" altLang="pt-BR" b="1" dirty="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pt-BR" altLang="pt-BR" sz="2000" b="1" dirty="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8.135 kg CO</a:t>
            </a:r>
            <a:r>
              <a:rPr lang="pt-BR" altLang="pt-BR" sz="2000" b="1" baseline="-25000" dirty="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</a:p>
        </p:txBody>
      </p:sp>
      <p:sp>
        <p:nvSpPr>
          <p:cNvPr id="55307" name="Text Box 63"/>
          <p:cNvSpPr txBox="1">
            <a:spLocks noChangeArrowheads="1"/>
          </p:cNvSpPr>
          <p:nvPr/>
        </p:nvSpPr>
        <p:spPr bwMode="auto">
          <a:xfrm>
            <a:off x="3043648" y="4861610"/>
            <a:ext cx="3033712" cy="677108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prstShdw prst="shdw13" dist="53882" dir="13500000">
              <a:schemeClr val="bg2">
                <a:alpha val="50000"/>
              </a:schemeClr>
            </a:prstShdw>
          </a:effectLst>
          <a:ex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pt-BR" altLang="pt-BR" b="1" dirty="0">
                <a:solidFill>
                  <a:srgbClr val="284E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Emissões Evitadas: </a:t>
            </a:r>
            <a:br>
              <a:rPr lang="pt-BR" altLang="pt-BR" b="1" dirty="0">
                <a:solidFill>
                  <a:srgbClr val="284E36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pt-BR" altLang="pt-BR" sz="2000" b="1" dirty="0">
                <a:solidFill>
                  <a:srgbClr val="284E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7.875 kg CO</a:t>
            </a:r>
            <a:r>
              <a:rPr lang="pt-BR" altLang="pt-BR" sz="2000" b="1" baseline="-25000" dirty="0">
                <a:solidFill>
                  <a:srgbClr val="284E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</a:p>
        </p:txBody>
      </p:sp>
      <p:sp>
        <p:nvSpPr>
          <p:cNvPr id="25" name="Text Box 64"/>
          <p:cNvSpPr txBox="1">
            <a:spLocks noChangeArrowheads="1"/>
          </p:cNvSpPr>
          <p:nvPr/>
        </p:nvSpPr>
        <p:spPr bwMode="auto">
          <a:xfrm>
            <a:off x="348036" y="6464602"/>
            <a:ext cx="8424936" cy="397032"/>
          </a:xfrm>
          <a:prstGeom prst="rect">
            <a:avLst/>
          </a:prstGeom>
          <a:solidFill>
            <a:schemeClr val="tx2">
              <a:lumMod val="50000"/>
            </a:schemeClr>
          </a:solidFill>
          <a:ln w="9525">
            <a:solidFill>
              <a:schemeClr val="bg2">
                <a:lumMod val="90000"/>
              </a:schemeClr>
            </a:solidFill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 algn="ctr">
              <a:lnSpc>
                <a:spcPct val="110000"/>
              </a:lnSpc>
              <a:spcBef>
                <a:spcPct val="50000"/>
              </a:spcBef>
              <a:defRPr/>
            </a:pPr>
            <a:r>
              <a:rPr lang="pt-BR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Balanço do etanol</a:t>
            </a:r>
            <a:r>
              <a:rPr lang="pt-BR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260 kg CO</a:t>
            </a:r>
            <a:r>
              <a:rPr lang="pt-BR" baseline="-25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pt-BR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lang="pt-BR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(- 89% das emissões da gasolina) </a:t>
            </a:r>
            <a:endParaRPr lang="pt-BR" baseline="-25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Retângulo 5"/>
          <p:cNvSpPr>
            <a:spLocks noChangeArrowheads="1"/>
          </p:cNvSpPr>
          <p:nvPr/>
        </p:nvSpPr>
        <p:spPr bwMode="auto">
          <a:xfrm rot="16200000">
            <a:off x="7992094" y="5746175"/>
            <a:ext cx="2000251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pt-BR" sz="1000" i="1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Fonte: Macedo, I.  2008</a:t>
            </a:r>
          </a:p>
        </p:txBody>
      </p:sp>
      <p:sp>
        <p:nvSpPr>
          <p:cNvPr id="27" name="Rectangle 20"/>
          <p:cNvSpPr>
            <a:spLocks noChangeArrowheads="1"/>
          </p:cNvSpPr>
          <p:nvPr/>
        </p:nvSpPr>
        <p:spPr bwMode="auto">
          <a:xfrm>
            <a:off x="-35754" y="1393956"/>
            <a:ext cx="8280920" cy="3824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ct val="50000"/>
              </a:spcBef>
              <a:defRPr/>
            </a:pPr>
            <a:r>
              <a:rPr lang="pt-BR" sz="145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Dados relativos à emissão de CO</a:t>
            </a:r>
            <a:r>
              <a:rPr lang="pt-BR" sz="1450" b="1" baseline="-250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pt-BR" sz="145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pt-BR" sz="145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para </a:t>
            </a:r>
            <a:r>
              <a:rPr lang="pt-BR" sz="145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cada 1.000 L</a:t>
            </a:r>
            <a:r>
              <a:rPr lang="pt-BR" sz="145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pt-BR" sz="145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 etanol </a:t>
            </a:r>
            <a:r>
              <a:rPr lang="pt-BR" sz="145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produzido e consumido</a:t>
            </a:r>
            <a:endParaRPr lang="pt-BR" sz="1450" b="1" dirty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Título 1"/>
          <p:cNvSpPr txBox="1">
            <a:spLocks/>
          </p:cNvSpPr>
          <p:nvPr/>
        </p:nvSpPr>
        <p:spPr>
          <a:xfrm>
            <a:off x="35496" y="44624"/>
            <a:ext cx="7033451" cy="864096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spcBef>
                <a:spcPct val="0"/>
              </a:spcBef>
              <a:buNone/>
              <a:defRPr sz="2800" b="1" i="1" kern="1200">
                <a:solidFill>
                  <a:schemeClr val="tx2">
                    <a:lumMod val="50000"/>
                  </a:schemeClr>
                </a:solidFill>
                <a:effectLst/>
                <a:latin typeface="Eras Demi ITC" pitchFamily="34" charset="0"/>
                <a:ea typeface="+mj-ea"/>
                <a:cs typeface="+mj-cs"/>
              </a:defRPr>
            </a:lvl1pPr>
          </a:lstStyle>
          <a:p>
            <a:r>
              <a:rPr lang="pt-BR" sz="2400" i="0" cap="small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Tecnologia com sustentabilidade </a:t>
            </a:r>
            <a:endParaRPr lang="pt-BR" sz="2400" i="0" cap="small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61568844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96004" y="73427"/>
            <a:ext cx="8148404" cy="691277"/>
          </a:xfrm>
        </p:spPr>
        <p:txBody>
          <a:bodyPr/>
          <a:lstStyle/>
          <a:p>
            <a:r>
              <a:rPr lang="pt-BR" i="0" cap="small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Disponibilidade de terra/ Brasil </a:t>
            </a:r>
            <a:r>
              <a:rPr lang="pt-BR" sz="1800" i="0" cap="small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(2014)</a:t>
            </a:r>
            <a:endParaRPr lang="pt-BR" sz="1800" i="0" cap="small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CaixaDeTexto 5"/>
          <p:cNvSpPr txBox="1"/>
          <p:nvPr/>
        </p:nvSpPr>
        <p:spPr>
          <a:xfrm>
            <a:off x="0" y="6405252"/>
            <a:ext cx="90364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000" i="1" dirty="0" smtClean="0"/>
              <a:t>Fontes: IBGE (Pesq</a:t>
            </a:r>
            <a:r>
              <a:rPr lang="pt-BR" sz="1000" i="1" dirty="0"/>
              <a:t>.</a:t>
            </a:r>
            <a:r>
              <a:rPr lang="pt-BR" sz="1000" i="1" dirty="0" smtClean="0"/>
              <a:t> Agrícola Municipal), Conab (Levantamento Safra de Cana), </a:t>
            </a:r>
            <a:r>
              <a:rPr lang="pt-BR" sz="1000" i="1" dirty="0" err="1" smtClean="0"/>
              <a:t>Icone</a:t>
            </a:r>
            <a:r>
              <a:rPr lang="pt-BR" sz="1000" i="1" dirty="0" smtClean="0"/>
              <a:t> e </a:t>
            </a:r>
            <a:r>
              <a:rPr lang="pt-BR" sz="1000" i="1" dirty="0" err="1" smtClean="0"/>
              <a:t>Ibá</a:t>
            </a:r>
            <a:r>
              <a:rPr lang="pt-BR" sz="1000" i="1" dirty="0" smtClean="0"/>
              <a:t>, 2014. Nota: Pode existir sobreposição de área devido a existência de 2 safras para algumas culturas.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1052736"/>
            <a:ext cx="6846238" cy="502384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134252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076" t="34380" r="35889" b="14566"/>
          <a:stretch/>
        </p:blipFill>
        <p:spPr bwMode="auto">
          <a:xfrm>
            <a:off x="2158709" y="1556792"/>
            <a:ext cx="4754575" cy="47026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ítulo 1"/>
          <p:cNvSpPr>
            <a:spLocks noGrp="1"/>
          </p:cNvSpPr>
          <p:nvPr>
            <p:ph type="title"/>
          </p:nvPr>
        </p:nvSpPr>
        <p:spPr>
          <a:xfrm>
            <a:off x="96004" y="73427"/>
            <a:ext cx="8148404" cy="691277"/>
          </a:xfrm>
        </p:spPr>
        <p:txBody>
          <a:bodyPr/>
          <a:lstStyle/>
          <a:p>
            <a:r>
              <a:rPr lang="pt-BR" i="0" cap="small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Ocupação de terras/ Brasil </a:t>
            </a:r>
            <a:endParaRPr lang="pt-BR" sz="1800" i="0" cap="small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Retângulo 4"/>
          <p:cNvSpPr/>
          <p:nvPr/>
        </p:nvSpPr>
        <p:spPr>
          <a:xfrm>
            <a:off x="611561" y="836712"/>
            <a:ext cx="784887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t-BR" sz="2400" cap="small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ras Demi ITC" panose="020B0805030504020804" pitchFamily="34" charset="0"/>
                <a:cs typeface="+mn-cs"/>
              </a:rPr>
              <a:t>O Brasil tem </a:t>
            </a:r>
            <a:r>
              <a:rPr lang="pt-BR" sz="2400" cap="small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ras Demi ITC" panose="020B0805030504020804" pitchFamily="34" charset="0"/>
                <a:cs typeface="+mn-cs"/>
              </a:rPr>
              <a:t>61% </a:t>
            </a:r>
            <a:r>
              <a:rPr lang="pt-BR" sz="2400" cap="small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ras Demi ITC" panose="020B0805030504020804" pitchFamily="34" charset="0"/>
                <a:cs typeface="+mn-cs"/>
              </a:rPr>
              <a:t>de seu território preservado</a:t>
            </a:r>
            <a:r>
              <a:rPr lang="pt-BR" cap="small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ras Demi ITC" panose="020B0805030504020804" pitchFamily="34" charset="0"/>
                <a:cs typeface="+mn-cs"/>
              </a:rPr>
              <a:t> </a:t>
            </a:r>
          </a:p>
        </p:txBody>
      </p:sp>
      <p:sp>
        <p:nvSpPr>
          <p:cNvPr id="7" name="CaixaDeTexto 6"/>
          <p:cNvSpPr txBox="1"/>
          <p:nvPr/>
        </p:nvSpPr>
        <p:spPr>
          <a:xfrm>
            <a:off x="18818" y="6563167"/>
            <a:ext cx="9036496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050" i="1" dirty="0" smtClean="0"/>
              <a:t>Fontes: Embrapa, IBGE, CNA, MMA, FUNAI, DNIT, ANA, MPOG</a:t>
            </a:r>
          </a:p>
        </p:txBody>
      </p:sp>
    </p:spTree>
    <p:extLst>
      <p:ext uri="{BB962C8B-B14F-4D97-AF65-F5344CB8AC3E}">
        <p14:creationId xmlns:p14="http://schemas.microsoft.com/office/powerpoint/2010/main" val="327254921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tângulo 2"/>
          <p:cNvSpPr/>
          <p:nvPr/>
        </p:nvSpPr>
        <p:spPr>
          <a:xfrm>
            <a:off x="611560" y="1772816"/>
            <a:ext cx="1872629" cy="264687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BR" sz="16600" b="1" i="1" cap="small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3 </a:t>
            </a:r>
            <a:endParaRPr lang="pt-BR" sz="16600" dirty="0">
              <a:ln>
                <a:solidFill>
                  <a:schemeClr val="bg1"/>
                </a:solidFill>
              </a:ln>
              <a:latin typeface="Cambria" panose="02040503050406030204" pitchFamily="18" charset="0"/>
            </a:endParaRPr>
          </a:p>
        </p:txBody>
      </p:sp>
      <p:sp>
        <p:nvSpPr>
          <p:cNvPr id="5" name="CaixaDeTexto 4"/>
          <p:cNvSpPr txBox="1"/>
          <p:nvPr/>
        </p:nvSpPr>
        <p:spPr>
          <a:xfrm>
            <a:off x="3419872" y="1643316"/>
            <a:ext cx="5328592" cy="156966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pt-BR" sz="4800" b="1" i="1" cap="small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A Importância do Agronegócio </a:t>
            </a:r>
            <a:endParaRPr lang="pt-BR" sz="1050" b="1" i="1" cap="small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791811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tângulo 7"/>
          <p:cNvSpPr/>
          <p:nvPr/>
        </p:nvSpPr>
        <p:spPr>
          <a:xfrm>
            <a:off x="0" y="59026"/>
            <a:ext cx="8100392" cy="52322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pt-B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t-BR" sz="2800" b="1" cap="small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PIB - </a:t>
            </a:r>
            <a:r>
              <a:rPr lang="pt-BR" sz="2800" b="1" cap="small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S</a:t>
            </a:r>
            <a:r>
              <a:rPr lang="pt-BR" sz="2800" b="1" cap="small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etores Econômicos</a:t>
            </a:r>
            <a:endParaRPr lang="pt-BR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" name="Imagem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289"/>
          <a:stretch/>
        </p:blipFill>
        <p:spPr bwMode="auto">
          <a:xfrm>
            <a:off x="1475656" y="764704"/>
            <a:ext cx="5898509" cy="53080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Imagem 3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4951" b="9391"/>
          <a:stretch/>
        </p:blipFill>
        <p:spPr bwMode="auto">
          <a:xfrm>
            <a:off x="1475656" y="6057671"/>
            <a:ext cx="5906011" cy="333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tângulo 6"/>
          <p:cNvSpPr/>
          <p:nvPr/>
        </p:nvSpPr>
        <p:spPr>
          <a:xfrm>
            <a:off x="6754" y="6551766"/>
            <a:ext cx="8381671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sz="1100" i="1" dirty="0" smtClean="0"/>
              <a:t>Fonte: </a:t>
            </a:r>
            <a:r>
              <a:rPr lang="pt-BR" sz="1100" i="1" dirty="0"/>
              <a:t>IBGE </a:t>
            </a:r>
            <a:r>
              <a:rPr lang="pt-BR" sz="1100" i="1" dirty="0" smtClean="0"/>
              <a:t> *Acumulado primeiro semestre  2016</a:t>
            </a:r>
            <a:endParaRPr lang="pt-BR" sz="1600" b="1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28348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434" name="Grupo 10"/>
          <p:cNvGrpSpPr>
            <a:grpSpLocks/>
          </p:cNvGrpSpPr>
          <p:nvPr/>
        </p:nvGrpSpPr>
        <p:grpSpPr bwMode="auto">
          <a:xfrm>
            <a:off x="7451725" y="2149404"/>
            <a:ext cx="1441450" cy="1419226"/>
            <a:chOff x="7452320" y="1644397"/>
            <a:chExt cx="1440160" cy="1183486"/>
          </a:xfrm>
        </p:grpSpPr>
        <p:sp>
          <p:nvSpPr>
            <p:cNvPr id="83" name="Retângulo de cantos arredondados 82"/>
            <p:cNvSpPr/>
            <p:nvPr/>
          </p:nvSpPr>
          <p:spPr>
            <a:xfrm>
              <a:off x="7452320" y="1644397"/>
              <a:ext cx="1440160" cy="1183486"/>
            </a:xfrm>
            <a:prstGeom prst="roundRect">
              <a:avLst>
                <a:gd name="adj" fmla="val 3229"/>
              </a:avLst>
            </a:prstGeom>
            <a:solidFill>
              <a:schemeClr val="tx2">
                <a:lumMod val="50000"/>
              </a:schemeClr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pt-BR">
                <a:solidFill>
                  <a:schemeClr val="bg1"/>
                </a:solidFill>
              </a:endParaRPr>
            </a:p>
          </p:txBody>
        </p:sp>
        <p:sp>
          <p:nvSpPr>
            <p:cNvPr id="18470" name="CaixaDeTexto 88"/>
            <p:cNvSpPr txBox="1">
              <a:spLocks noChangeArrowheads="1"/>
            </p:cNvSpPr>
            <p:nvPr/>
          </p:nvSpPr>
          <p:spPr bwMode="auto">
            <a:xfrm>
              <a:off x="7524328" y="2353444"/>
              <a:ext cx="1296144" cy="3849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9pPr>
            </a:lstStyle>
            <a:p>
              <a:pPr algn="ctr" eaLnBrk="1" hangingPunct="1"/>
              <a:r>
                <a:rPr lang="pt-BR" altLang="pt-BR" sz="2400" b="1">
                  <a:solidFill>
                    <a:schemeClr val="bg1"/>
                  </a:solidFill>
                </a:rPr>
                <a:t>31%</a:t>
              </a:r>
              <a:endParaRPr lang="pt-BR" altLang="pt-BR" sz="2400">
                <a:solidFill>
                  <a:schemeClr val="bg1"/>
                </a:solidFill>
              </a:endParaRPr>
            </a:p>
          </p:txBody>
        </p:sp>
        <p:sp>
          <p:nvSpPr>
            <p:cNvPr id="18471" name="CaixaDeTexto 92"/>
            <p:cNvSpPr txBox="1">
              <a:spLocks noChangeArrowheads="1"/>
            </p:cNvSpPr>
            <p:nvPr/>
          </p:nvSpPr>
          <p:spPr bwMode="auto">
            <a:xfrm>
              <a:off x="7452320" y="1664722"/>
              <a:ext cx="1440160" cy="3079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9pPr>
            </a:lstStyle>
            <a:p>
              <a:pPr algn="ctr" eaLnBrk="1" hangingPunct="1"/>
              <a:r>
                <a:rPr lang="pt-BR" altLang="pt-BR" b="1">
                  <a:solidFill>
                    <a:schemeClr val="bg1"/>
                  </a:solidFill>
                </a:rPr>
                <a:t>Distribuição</a:t>
              </a:r>
              <a:endParaRPr lang="pt-BR" altLang="pt-BR">
                <a:solidFill>
                  <a:schemeClr val="bg1"/>
                </a:solidFill>
              </a:endParaRPr>
            </a:p>
          </p:txBody>
        </p:sp>
      </p:grpSp>
      <p:sp>
        <p:nvSpPr>
          <p:cNvPr id="70" name="Retângulo de cantos arredondados 69"/>
          <p:cNvSpPr/>
          <p:nvPr/>
        </p:nvSpPr>
        <p:spPr>
          <a:xfrm>
            <a:off x="325438" y="1495990"/>
            <a:ext cx="2374900" cy="2072640"/>
          </a:xfrm>
          <a:prstGeom prst="roundRect">
            <a:avLst>
              <a:gd name="adj" fmla="val 3229"/>
            </a:avLst>
          </a:prstGeom>
          <a:solidFill>
            <a:schemeClr val="tx2">
              <a:lumMod val="50000"/>
            </a:schemeClr>
          </a:solidFill>
          <a:ln w="9525">
            <a:solidFill>
              <a:schemeClr val="tx1">
                <a:lumMod val="50000"/>
                <a:lumOff val="50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pt-BR"/>
          </a:p>
        </p:txBody>
      </p:sp>
      <p:sp>
        <p:nvSpPr>
          <p:cNvPr id="71" name="Retângulo de cantos arredondados 70"/>
          <p:cNvSpPr/>
          <p:nvPr/>
        </p:nvSpPr>
        <p:spPr>
          <a:xfrm>
            <a:off x="395288" y="4036872"/>
            <a:ext cx="2374900" cy="2072640"/>
          </a:xfrm>
          <a:prstGeom prst="roundRect">
            <a:avLst>
              <a:gd name="adj" fmla="val 3229"/>
            </a:avLst>
          </a:prstGeom>
          <a:solidFill>
            <a:srgbClr val="0070C0"/>
          </a:solidFill>
          <a:ln w="9525">
            <a:solidFill>
              <a:schemeClr val="tx1">
                <a:lumMod val="50000"/>
                <a:lumOff val="50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pt-BR"/>
          </a:p>
        </p:txBody>
      </p:sp>
      <p:sp>
        <p:nvSpPr>
          <p:cNvPr id="72" name="Retângulo de cantos arredondados 71"/>
          <p:cNvSpPr/>
          <p:nvPr/>
        </p:nvSpPr>
        <p:spPr>
          <a:xfrm>
            <a:off x="5435600" y="4124472"/>
            <a:ext cx="2374900" cy="2072640"/>
          </a:xfrm>
          <a:prstGeom prst="roundRect">
            <a:avLst>
              <a:gd name="adj" fmla="val 3229"/>
            </a:avLst>
          </a:prstGeom>
          <a:solidFill>
            <a:schemeClr val="bg1">
              <a:lumMod val="50000"/>
            </a:schemeClr>
          </a:solidFill>
          <a:ln w="9525">
            <a:solidFill>
              <a:schemeClr val="tx1">
                <a:lumMod val="50000"/>
                <a:lumOff val="50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pt-BR"/>
          </a:p>
        </p:txBody>
      </p:sp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588604" y="708936"/>
            <a:ext cx="8555396" cy="973822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pt-BR" sz="2400" cap="small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Participação no PIB e Geração de Empregos</a:t>
            </a:r>
            <a:endParaRPr lang="pt-BR" sz="2400" b="0" cap="small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439" name="CaixaDeTexto 23"/>
          <p:cNvSpPr txBox="1">
            <a:spLocks noChangeArrowheads="1"/>
          </p:cNvSpPr>
          <p:nvPr/>
        </p:nvSpPr>
        <p:spPr bwMode="auto">
          <a:xfrm>
            <a:off x="0" y="6597352"/>
            <a:ext cx="8353426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pt-BR" altLang="pt-BR" sz="1000" i="1" dirty="0"/>
              <a:t>Fontes: CEPEA/USP, CNA, IPEA, MAPA e MDIC. *Nota: Valores aproximados.  Elaboração: GV Agro</a:t>
            </a:r>
          </a:p>
        </p:txBody>
      </p:sp>
      <p:sp>
        <p:nvSpPr>
          <p:cNvPr id="65" name="Retângulo de cantos arredondados 64"/>
          <p:cNvSpPr/>
          <p:nvPr/>
        </p:nvSpPr>
        <p:spPr>
          <a:xfrm>
            <a:off x="4572000" y="2149404"/>
            <a:ext cx="1295400" cy="1419226"/>
          </a:xfrm>
          <a:prstGeom prst="roundRect">
            <a:avLst>
              <a:gd name="adj" fmla="val 3229"/>
            </a:avLst>
          </a:prstGeom>
          <a:solidFill>
            <a:schemeClr val="tx2">
              <a:lumMod val="50000"/>
            </a:schemeClr>
          </a:solidFill>
          <a:ln w="952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pt-BR"/>
          </a:p>
        </p:txBody>
      </p:sp>
      <p:sp>
        <p:nvSpPr>
          <p:cNvPr id="66" name="Retângulo de cantos arredondados 65"/>
          <p:cNvSpPr/>
          <p:nvPr/>
        </p:nvSpPr>
        <p:spPr>
          <a:xfrm>
            <a:off x="6011864" y="2149404"/>
            <a:ext cx="1296987" cy="1419226"/>
          </a:xfrm>
          <a:prstGeom prst="roundRect">
            <a:avLst>
              <a:gd name="adj" fmla="val 3229"/>
            </a:avLst>
          </a:prstGeom>
          <a:solidFill>
            <a:schemeClr val="tx2">
              <a:lumMod val="50000"/>
            </a:schemeClr>
          </a:solidFill>
          <a:ln w="952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pt-BR"/>
          </a:p>
        </p:txBody>
      </p:sp>
      <p:sp>
        <p:nvSpPr>
          <p:cNvPr id="67" name="Pentágono 66"/>
          <p:cNvSpPr/>
          <p:nvPr/>
        </p:nvSpPr>
        <p:spPr>
          <a:xfrm>
            <a:off x="5688014" y="2532310"/>
            <a:ext cx="396875" cy="691514"/>
          </a:xfrm>
          <a:prstGeom prst="homePlat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pt-BR"/>
          </a:p>
        </p:txBody>
      </p:sp>
      <p:sp>
        <p:nvSpPr>
          <p:cNvPr id="69" name="Pentágono 68"/>
          <p:cNvSpPr/>
          <p:nvPr/>
        </p:nvSpPr>
        <p:spPr>
          <a:xfrm>
            <a:off x="4248150" y="2532310"/>
            <a:ext cx="395288" cy="691514"/>
          </a:xfrm>
          <a:prstGeom prst="homePlat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pt-BR"/>
          </a:p>
        </p:txBody>
      </p:sp>
      <p:sp>
        <p:nvSpPr>
          <p:cNvPr id="73" name="Retângulo de cantos arredondados 72"/>
          <p:cNvSpPr/>
          <p:nvPr/>
        </p:nvSpPr>
        <p:spPr>
          <a:xfrm>
            <a:off x="395288" y="5419426"/>
            <a:ext cx="2374900" cy="763904"/>
          </a:xfrm>
          <a:prstGeom prst="roundRect">
            <a:avLst>
              <a:gd name="adj" fmla="val 3229"/>
            </a:avLst>
          </a:prstGeom>
          <a:solidFill>
            <a:srgbClr val="0070C0"/>
          </a:solidFill>
          <a:ln w="317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pt-BR"/>
          </a:p>
        </p:txBody>
      </p:sp>
      <p:sp>
        <p:nvSpPr>
          <p:cNvPr id="74" name="Retângulo de cantos arredondados 73"/>
          <p:cNvSpPr/>
          <p:nvPr/>
        </p:nvSpPr>
        <p:spPr>
          <a:xfrm>
            <a:off x="323850" y="3039040"/>
            <a:ext cx="2376488" cy="529590"/>
          </a:xfrm>
          <a:prstGeom prst="roundRect">
            <a:avLst>
              <a:gd name="adj" fmla="val 3229"/>
            </a:avLst>
          </a:prstGeom>
          <a:solidFill>
            <a:schemeClr val="tx2">
              <a:lumMod val="50000"/>
            </a:schemeClr>
          </a:solidFill>
          <a:ln w="952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pt-BR"/>
          </a:p>
        </p:txBody>
      </p:sp>
      <p:sp>
        <p:nvSpPr>
          <p:cNvPr id="75" name="CaixaDeTexto 74"/>
          <p:cNvSpPr txBox="1"/>
          <p:nvPr/>
        </p:nvSpPr>
        <p:spPr>
          <a:xfrm>
            <a:off x="319088" y="3039040"/>
            <a:ext cx="2376487" cy="4616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t-BR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ras Demi ITC" panose="020B0805030504020804" pitchFamily="34" charset="0"/>
                <a:cs typeface="+mn-cs"/>
              </a:rPr>
              <a:t>21,4% </a:t>
            </a:r>
            <a:r>
              <a:rPr lang="pt-BR" sz="1400" dirty="0">
                <a:solidFill>
                  <a:schemeClr val="bg1"/>
                </a:solidFill>
                <a:latin typeface="Eras Demi ITC" panose="020B0805030504020804" pitchFamily="34" charset="0"/>
                <a:cs typeface="+mn-cs"/>
              </a:rPr>
              <a:t>(</a:t>
            </a:r>
            <a:r>
              <a:rPr lang="pt-BR" sz="1400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ras Demi ITC" panose="020B0805030504020804" pitchFamily="34" charset="0"/>
                <a:cs typeface="+mn-cs"/>
              </a:rPr>
              <a:t>R$ </a:t>
            </a:r>
            <a:r>
              <a:rPr lang="pt-BR" sz="1400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ras Demi ITC" panose="020B0805030504020804" pitchFamily="34" charset="0"/>
                <a:cs typeface="+mn-cs"/>
              </a:rPr>
              <a:t>1,26 </a:t>
            </a:r>
            <a:r>
              <a:rPr lang="pt-BR" sz="1400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ras Demi ITC" panose="020B0805030504020804" pitchFamily="34" charset="0"/>
                <a:cs typeface="+mn-cs"/>
              </a:rPr>
              <a:t>tri)</a:t>
            </a:r>
            <a:endParaRPr lang="pt-BR" sz="1400" i="1" dirty="0">
              <a:solidFill>
                <a:schemeClr val="bg1"/>
              </a:solidFill>
              <a:latin typeface="Eras Demi ITC" panose="020B0805030504020804" pitchFamily="34" charset="0"/>
              <a:cs typeface="+mn-cs"/>
            </a:endParaRPr>
          </a:p>
        </p:txBody>
      </p:sp>
      <p:sp>
        <p:nvSpPr>
          <p:cNvPr id="76" name="CaixaDeTexto 75"/>
          <p:cNvSpPr txBox="1"/>
          <p:nvPr/>
        </p:nvSpPr>
        <p:spPr>
          <a:xfrm>
            <a:off x="395288" y="5528845"/>
            <a:ext cx="2376487" cy="49244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t-BR" sz="2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25</a:t>
            </a:r>
            <a:r>
              <a:rPr lang="pt-BR" sz="2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%</a:t>
            </a:r>
            <a:endParaRPr lang="pt-BR" sz="2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cs typeface="+mn-cs"/>
            </a:endParaRPr>
          </a:p>
        </p:txBody>
      </p:sp>
      <p:sp>
        <p:nvSpPr>
          <p:cNvPr id="77" name="Retângulo de cantos arredondados 76"/>
          <p:cNvSpPr/>
          <p:nvPr/>
        </p:nvSpPr>
        <p:spPr>
          <a:xfrm>
            <a:off x="5435600" y="5457162"/>
            <a:ext cx="2374900" cy="763906"/>
          </a:xfrm>
          <a:prstGeom prst="roundRect">
            <a:avLst>
              <a:gd name="adj" fmla="val 3229"/>
            </a:avLst>
          </a:prstGeom>
          <a:solidFill>
            <a:schemeClr val="bg1">
              <a:lumMod val="50000"/>
            </a:schemeClr>
          </a:solidFill>
          <a:ln w="9525">
            <a:solidFill>
              <a:schemeClr val="tx1">
                <a:lumMod val="65000"/>
                <a:lumOff val="3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pt-BR"/>
          </a:p>
        </p:txBody>
      </p:sp>
      <p:sp>
        <p:nvSpPr>
          <p:cNvPr id="78" name="CaixaDeTexto 77"/>
          <p:cNvSpPr txBox="1"/>
          <p:nvPr/>
        </p:nvSpPr>
        <p:spPr>
          <a:xfrm>
            <a:off x="5435600" y="5512601"/>
            <a:ext cx="2376488" cy="49244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t-BR" sz="2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46% </a:t>
            </a:r>
            <a:r>
              <a:rPr lang="pt-BR" sz="1600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(US$ </a:t>
            </a:r>
            <a:r>
              <a:rPr lang="pt-BR" sz="1600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8</a:t>
            </a:r>
            <a:r>
              <a:rPr lang="pt-BR" sz="1600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8,2 </a:t>
            </a:r>
            <a:r>
              <a:rPr lang="pt-BR" sz="1600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bi)</a:t>
            </a:r>
          </a:p>
        </p:txBody>
      </p:sp>
      <p:sp>
        <p:nvSpPr>
          <p:cNvPr id="79" name="CaixaDeTexto 78"/>
          <p:cNvSpPr txBox="1"/>
          <p:nvPr/>
        </p:nvSpPr>
        <p:spPr>
          <a:xfrm>
            <a:off x="395288" y="4231182"/>
            <a:ext cx="2376487" cy="769441"/>
          </a:xfrm>
          <a:prstGeom prst="rect">
            <a:avLst/>
          </a:prstGeom>
          <a:solidFill>
            <a:srgbClr val="0070C0"/>
          </a:solidFill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t-BR" sz="2800" b="1" i="1" cap="small" dirty="0">
                <a:solidFill>
                  <a:schemeClr val="bg1"/>
                </a:solidFill>
                <a:latin typeface="Eras Demi ITC" panose="020B0805030504020804" pitchFamily="34" charset="0"/>
                <a:cs typeface="+mn-cs"/>
              </a:rPr>
              <a:t>Empregos </a:t>
            </a:r>
            <a:r>
              <a:rPr lang="pt-BR" sz="1600" b="1" i="1" cap="small" dirty="0">
                <a:solidFill>
                  <a:schemeClr val="bg1"/>
                </a:solidFill>
                <a:latin typeface="Eras Demi ITC" panose="020B0805030504020804" pitchFamily="34" charset="0"/>
                <a:cs typeface="+mn-cs"/>
              </a:rPr>
              <a:t>(2013)</a:t>
            </a:r>
            <a:endParaRPr lang="pt-BR" sz="2800" i="1" cap="small" dirty="0">
              <a:solidFill>
                <a:schemeClr val="bg1"/>
              </a:solidFill>
              <a:latin typeface="Eras Demi ITC" panose="020B0805030504020804" pitchFamily="34" charset="0"/>
              <a:cs typeface="+mn-cs"/>
            </a:endParaRPr>
          </a:p>
        </p:txBody>
      </p:sp>
      <p:sp>
        <p:nvSpPr>
          <p:cNvPr id="80" name="CaixaDeTexto 79"/>
          <p:cNvSpPr txBox="1"/>
          <p:nvPr/>
        </p:nvSpPr>
        <p:spPr>
          <a:xfrm>
            <a:off x="5410200" y="4299499"/>
            <a:ext cx="2401888" cy="76944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t-BR" sz="2800" b="1" i="1" cap="small" dirty="0">
                <a:solidFill>
                  <a:schemeClr val="bg1"/>
                </a:solidFill>
                <a:latin typeface="Eras Demi ITC" panose="020B0805030504020804" pitchFamily="34" charset="0"/>
                <a:cs typeface="+mn-cs"/>
              </a:rPr>
              <a:t>Exportações </a:t>
            </a:r>
            <a:r>
              <a:rPr lang="pt-BR" sz="1600" b="1" i="1" cap="small" dirty="0">
                <a:solidFill>
                  <a:schemeClr val="bg1"/>
                </a:solidFill>
                <a:latin typeface="Eras Demi ITC" panose="020B0805030504020804" pitchFamily="34" charset="0"/>
                <a:cs typeface="+mn-cs"/>
              </a:rPr>
              <a:t>(</a:t>
            </a:r>
            <a:r>
              <a:rPr lang="pt-BR" sz="1600" b="1" i="1" cap="small" dirty="0" smtClean="0">
                <a:solidFill>
                  <a:schemeClr val="bg1"/>
                </a:solidFill>
                <a:latin typeface="Eras Demi ITC" panose="020B0805030504020804" pitchFamily="34" charset="0"/>
                <a:cs typeface="+mn-cs"/>
              </a:rPr>
              <a:t>2015)</a:t>
            </a:r>
            <a:endParaRPr lang="pt-BR" sz="2400" i="1" cap="small" dirty="0">
              <a:solidFill>
                <a:schemeClr val="bg1"/>
              </a:solidFill>
              <a:latin typeface="Eras Demi ITC" panose="020B0805030504020804" pitchFamily="34" charset="0"/>
              <a:cs typeface="+mn-cs"/>
            </a:endParaRPr>
          </a:p>
        </p:txBody>
      </p:sp>
      <p:cxnSp>
        <p:nvCxnSpPr>
          <p:cNvPr id="81" name="Conector angulado 80"/>
          <p:cNvCxnSpPr/>
          <p:nvPr/>
        </p:nvCxnSpPr>
        <p:spPr>
          <a:xfrm flipV="1">
            <a:off x="2771775" y="1779835"/>
            <a:ext cx="330200" cy="1535430"/>
          </a:xfrm>
          <a:prstGeom prst="bentConnector3">
            <a:avLst>
              <a:gd name="adj1" fmla="val 50000"/>
            </a:avLst>
          </a:prstGeom>
          <a:ln w="28575">
            <a:solidFill>
              <a:schemeClr val="tx2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4" name="Pentágono 83"/>
          <p:cNvSpPr/>
          <p:nvPr/>
        </p:nvSpPr>
        <p:spPr>
          <a:xfrm>
            <a:off x="7127876" y="2532310"/>
            <a:ext cx="396875" cy="691514"/>
          </a:xfrm>
          <a:prstGeom prst="homePlat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pt-BR"/>
          </a:p>
        </p:txBody>
      </p:sp>
      <p:grpSp>
        <p:nvGrpSpPr>
          <p:cNvPr id="18454" name="Grupo 7"/>
          <p:cNvGrpSpPr>
            <a:grpSpLocks/>
          </p:cNvGrpSpPr>
          <p:nvPr/>
        </p:nvGrpSpPr>
        <p:grpSpPr bwMode="auto">
          <a:xfrm>
            <a:off x="3132138" y="2149404"/>
            <a:ext cx="1439862" cy="1419226"/>
            <a:chOff x="3131840" y="1644397"/>
            <a:chExt cx="1440160" cy="1183486"/>
          </a:xfrm>
        </p:grpSpPr>
        <p:sp>
          <p:nvSpPr>
            <p:cNvPr id="64" name="Retângulo de cantos arredondados 63"/>
            <p:cNvSpPr/>
            <p:nvPr/>
          </p:nvSpPr>
          <p:spPr>
            <a:xfrm>
              <a:off x="3131840" y="1644397"/>
              <a:ext cx="1295668" cy="1183486"/>
            </a:xfrm>
            <a:prstGeom prst="roundRect">
              <a:avLst>
                <a:gd name="adj" fmla="val 3229"/>
              </a:avLst>
            </a:prstGeom>
            <a:solidFill>
              <a:schemeClr val="tx2">
                <a:lumMod val="50000"/>
              </a:schemeClr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pt-BR">
                <a:solidFill>
                  <a:schemeClr val="bg1"/>
                </a:solidFill>
              </a:endParaRPr>
            </a:p>
          </p:txBody>
        </p:sp>
        <p:sp>
          <p:nvSpPr>
            <p:cNvPr id="82" name="Pentágono 81"/>
            <p:cNvSpPr/>
            <p:nvPr/>
          </p:nvSpPr>
          <p:spPr>
            <a:xfrm>
              <a:off x="4176631" y="1963700"/>
              <a:ext cx="395369" cy="576651"/>
            </a:xfrm>
            <a:prstGeom prst="homePlate">
              <a:avLst/>
            </a:prstGeom>
            <a:solidFill>
              <a:schemeClr val="tx2">
                <a:lumMod val="50000"/>
              </a:schemeClr>
            </a:solidFill>
            <a:ln>
              <a:solidFill>
                <a:schemeClr val="tx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pt-BR">
                <a:solidFill>
                  <a:schemeClr val="bg1"/>
                </a:solidFill>
              </a:endParaRPr>
            </a:p>
          </p:txBody>
        </p:sp>
        <p:sp>
          <p:nvSpPr>
            <p:cNvPr id="18467" name="CaixaDeTexto 85"/>
            <p:cNvSpPr txBox="1">
              <a:spLocks noChangeArrowheads="1"/>
            </p:cNvSpPr>
            <p:nvPr/>
          </p:nvSpPr>
          <p:spPr bwMode="auto">
            <a:xfrm>
              <a:off x="3131840" y="2353444"/>
              <a:ext cx="1296144" cy="3849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9pPr>
            </a:lstStyle>
            <a:p>
              <a:pPr algn="ctr" eaLnBrk="1" hangingPunct="1"/>
              <a:r>
                <a:rPr lang="pt-BR" altLang="pt-BR" sz="2400" b="1">
                  <a:solidFill>
                    <a:schemeClr val="bg1"/>
                  </a:solidFill>
                </a:rPr>
                <a:t>12%</a:t>
              </a:r>
              <a:endParaRPr lang="pt-BR" altLang="pt-BR" sz="2400">
                <a:solidFill>
                  <a:schemeClr val="bg1"/>
                </a:solidFill>
              </a:endParaRPr>
            </a:p>
          </p:txBody>
        </p:sp>
        <p:sp>
          <p:nvSpPr>
            <p:cNvPr id="18468" name="CaixaDeTexto 89"/>
            <p:cNvSpPr txBox="1">
              <a:spLocks noChangeArrowheads="1"/>
            </p:cNvSpPr>
            <p:nvPr/>
          </p:nvSpPr>
          <p:spPr bwMode="auto">
            <a:xfrm>
              <a:off x="3131840" y="1664722"/>
              <a:ext cx="1296144" cy="3079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9pPr>
            </a:lstStyle>
            <a:p>
              <a:pPr algn="ctr" eaLnBrk="1" hangingPunct="1"/>
              <a:r>
                <a:rPr lang="pt-BR" altLang="pt-BR" b="1">
                  <a:solidFill>
                    <a:schemeClr val="bg1"/>
                  </a:solidFill>
                </a:rPr>
                <a:t>Insumos</a:t>
              </a:r>
              <a:endParaRPr lang="pt-BR" altLang="pt-BR">
                <a:solidFill>
                  <a:schemeClr val="bg1"/>
                </a:solidFill>
              </a:endParaRPr>
            </a:p>
          </p:txBody>
        </p:sp>
      </p:grpSp>
      <p:sp>
        <p:nvSpPr>
          <p:cNvPr id="68" name="Pentágono 67"/>
          <p:cNvSpPr/>
          <p:nvPr/>
        </p:nvSpPr>
        <p:spPr>
          <a:xfrm>
            <a:off x="5616575" y="2532310"/>
            <a:ext cx="395288" cy="691514"/>
          </a:xfrm>
          <a:prstGeom prst="homePlate">
            <a:avLst/>
          </a:prstGeom>
          <a:solidFill>
            <a:schemeClr val="tx2">
              <a:lumMod val="50000"/>
            </a:schemeClr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pt-BR"/>
          </a:p>
        </p:txBody>
      </p:sp>
      <p:sp>
        <p:nvSpPr>
          <p:cNvPr id="18456" name="CaixaDeTexto 86"/>
          <p:cNvSpPr txBox="1">
            <a:spLocks noChangeArrowheads="1"/>
          </p:cNvSpPr>
          <p:nvPr/>
        </p:nvSpPr>
        <p:spPr bwMode="auto">
          <a:xfrm>
            <a:off x="4572000" y="2999034"/>
            <a:ext cx="12954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pt-BR" altLang="pt-BR" sz="2400" b="1">
                <a:solidFill>
                  <a:schemeClr val="bg1"/>
                </a:solidFill>
              </a:rPr>
              <a:t>29%</a:t>
            </a:r>
            <a:endParaRPr lang="pt-BR" altLang="pt-BR" sz="2400">
              <a:solidFill>
                <a:schemeClr val="bg1"/>
              </a:solidFill>
            </a:endParaRPr>
          </a:p>
        </p:txBody>
      </p:sp>
      <p:sp>
        <p:nvSpPr>
          <p:cNvPr id="18457" name="CaixaDeTexto 90"/>
          <p:cNvSpPr txBox="1">
            <a:spLocks noChangeArrowheads="1"/>
          </p:cNvSpPr>
          <p:nvPr/>
        </p:nvSpPr>
        <p:spPr bwMode="auto">
          <a:xfrm>
            <a:off x="4572000" y="2136070"/>
            <a:ext cx="12954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pt-BR" altLang="pt-BR" b="1">
                <a:solidFill>
                  <a:schemeClr val="bg1"/>
                </a:solidFill>
              </a:rPr>
              <a:t>Agro-</a:t>
            </a:r>
            <a:br>
              <a:rPr lang="pt-BR" altLang="pt-BR" b="1">
                <a:solidFill>
                  <a:schemeClr val="bg1"/>
                </a:solidFill>
              </a:rPr>
            </a:br>
            <a:r>
              <a:rPr lang="pt-BR" altLang="pt-BR" b="1">
                <a:solidFill>
                  <a:schemeClr val="bg1"/>
                </a:solidFill>
              </a:rPr>
              <a:t>pecuária</a:t>
            </a:r>
            <a:endParaRPr lang="pt-BR" altLang="pt-BR">
              <a:solidFill>
                <a:schemeClr val="bg1"/>
              </a:solidFill>
            </a:endParaRPr>
          </a:p>
        </p:txBody>
      </p:sp>
      <p:sp>
        <p:nvSpPr>
          <p:cNvPr id="85" name="Pentágono 84"/>
          <p:cNvSpPr/>
          <p:nvPr/>
        </p:nvSpPr>
        <p:spPr>
          <a:xfrm>
            <a:off x="7056439" y="2532310"/>
            <a:ext cx="395287" cy="691514"/>
          </a:xfrm>
          <a:prstGeom prst="homePlate">
            <a:avLst/>
          </a:prstGeom>
          <a:solidFill>
            <a:schemeClr val="tx2">
              <a:lumMod val="50000"/>
            </a:schemeClr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pt-BR"/>
          </a:p>
        </p:txBody>
      </p:sp>
      <p:sp>
        <p:nvSpPr>
          <p:cNvPr id="18459" name="CaixaDeTexto 87"/>
          <p:cNvSpPr txBox="1">
            <a:spLocks noChangeArrowheads="1"/>
          </p:cNvSpPr>
          <p:nvPr/>
        </p:nvSpPr>
        <p:spPr bwMode="auto">
          <a:xfrm>
            <a:off x="6011864" y="2999034"/>
            <a:ext cx="129698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pt-BR" altLang="pt-BR" sz="2400" b="1">
                <a:solidFill>
                  <a:schemeClr val="bg1"/>
                </a:solidFill>
              </a:rPr>
              <a:t>28%</a:t>
            </a:r>
            <a:endParaRPr lang="pt-BR" altLang="pt-BR" sz="2400">
              <a:solidFill>
                <a:schemeClr val="bg1"/>
              </a:solidFill>
            </a:endParaRPr>
          </a:p>
        </p:txBody>
      </p:sp>
      <p:sp>
        <p:nvSpPr>
          <p:cNvPr id="18460" name="CaixaDeTexto 91"/>
          <p:cNvSpPr txBox="1">
            <a:spLocks noChangeArrowheads="1"/>
          </p:cNvSpPr>
          <p:nvPr/>
        </p:nvSpPr>
        <p:spPr bwMode="auto">
          <a:xfrm>
            <a:off x="6011864" y="2174170"/>
            <a:ext cx="1296987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pt-BR" altLang="pt-BR" b="1">
                <a:solidFill>
                  <a:schemeClr val="bg1"/>
                </a:solidFill>
              </a:rPr>
              <a:t>Agro-</a:t>
            </a:r>
            <a:br>
              <a:rPr lang="pt-BR" altLang="pt-BR" b="1">
                <a:solidFill>
                  <a:schemeClr val="bg1"/>
                </a:solidFill>
              </a:rPr>
            </a:br>
            <a:r>
              <a:rPr lang="pt-BR" altLang="pt-BR" b="1">
                <a:solidFill>
                  <a:schemeClr val="bg1"/>
                </a:solidFill>
              </a:rPr>
              <a:t>indústria</a:t>
            </a:r>
            <a:endParaRPr lang="pt-BR" altLang="pt-BR">
              <a:solidFill>
                <a:schemeClr val="bg1"/>
              </a:solidFill>
            </a:endParaRPr>
          </a:p>
        </p:txBody>
      </p:sp>
      <p:sp>
        <p:nvSpPr>
          <p:cNvPr id="94" name="Retângulo de cantos arredondados 93"/>
          <p:cNvSpPr/>
          <p:nvPr/>
        </p:nvSpPr>
        <p:spPr>
          <a:xfrm>
            <a:off x="3132139" y="1495990"/>
            <a:ext cx="5761037" cy="569594"/>
          </a:xfrm>
          <a:prstGeom prst="roundRect">
            <a:avLst>
              <a:gd name="adj" fmla="val 3229"/>
            </a:avLst>
          </a:prstGeom>
          <a:solidFill>
            <a:schemeClr val="tx2">
              <a:lumMod val="50000"/>
            </a:schemeClr>
          </a:solidFill>
          <a:ln w="952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pt-BR"/>
          </a:p>
        </p:txBody>
      </p:sp>
      <p:sp>
        <p:nvSpPr>
          <p:cNvPr id="18462" name="CaixaDeTexto 94"/>
          <p:cNvSpPr txBox="1">
            <a:spLocks noChangeArrowheads="1"/>
          </p:cNvSpPr>
          <p:nvPr/>
        </p:nvSpPr>
        <p:spPr bwMode="auto">
          <a:xfrm>
            <a:off x="3203575" y="1495990"/>
            <a:ext cx="5659438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pt-BR" altLang="pt-BR" sz="2200" b="1">
                <a:solidFill>
                  <a:schemeClr val="bg1"/>
                </a:solidFill>
              </a:rPr>
              <a:t>Distribuição no Sistema Agroindustrial</a:t>
            </a:r>
            <a:r>
              <a:rPr lang="pt-BR" altLang="pt-BR" sz="1400" b="1">
                <a:solidFill>
                  <a:schemeClr val="bg1"/>
                </a:solidFill>
              </a:rPr>
              <a:t>*</a:t>
            </a:r>
            <a:endParaRPr lang="pt-BR" altLang="pt-BR" sz="2200" b="1" i="1">
              <a:solidFill>
                <a:schemeClr val="bg1"/>
              </a:solidFill>
            </a:endParaRPr>
          </a:p>
        </p:txBody>
      </p:sp>
      <p:sp>
        <p:nvSpPr>
          <p:cNvPr id="96" name="CaixaDeTexto 95"/>
          <p:cNvSpPr txBox="1"/>
          <p:nvPr/>
        </p:nvSpPr>
        <p:spPr>
          <a:xfrm>
            <a:off x="323850" y="2025580"/>
            <a:ext cx="2376488" cy="5232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t-BR" sz="2800" b="1" i="1" cap="small" dirty="0">
                <a:solidFill>
                  <a:schemeClr val="bg1"/>
                </a:solidFill>
                <a:latin typeface="Eras Demi ITC" panose="020B0805030504020804" pitchFamily="34" charset="0"/>
                <a:cs typeface="+mn-cs"/>
              </a:rPr>
              <a:t>PIB </a:t>
            </a:r>
            <a:r>
              <a:rPr lang="pt-BR" sz="1600" b="1" i="1" cap="small" dirty="0">
                <a:solidFill>
                  <a:schemeClr val="bg1"/>
                </a:solidFill>
                <a:latin typeface="Eras Demi ITC" panose="020B0805030504020804" pitchFamily="34" charset="0"/>
                <a:cs typeface="+mn-cs"/>
              </a:rPr>
              <a:t>(</a:t>
            </a:r>
            <a:r>
              <a:rPr lang="pt-BR" sz="1600" b="1" i="1" cap="small" dirty="0" smtClean="0">
                <a:solidFill>
                  <a:schemeClr val="bg1"/>
                </a:solidFill>
                <a:latin typeface="Eras Demi ITC" panose="020B0805030504020804" pitchFamily="34" charset="0"/>
                <a:cs typeface="+mn-cs"/>
              </a:rPr>
              <a:t>2015)</a:t>
            </a:r>
            <a:endParaRPr lang="pt-BR" sz="2400" i="1" cap="small" dirty="0">
              <a:solidFill>
                <a:schemeClr val="bg1"/>
              </a:solidFill>
              <a:latin typeface="Eras Demi ITC" panose="020B0805030504020804" pitchFamily="34" charset="0"/>
              <a:cs typeface="+mn-cs"/>
            </a:endParaRPr>
          </a:p>
        </p:txBody>
      </p:sp>
      <p:sp>
        <p:nvSpPr>
          <p:cNvPr id="39" name="Retângulo 38"/>
          <p:cNvSpPr/>
          <p:nvPr/>
        </p:nvSpPr>
        <p:spPr>
          <a:xfrm>
            <a:off x="72008" y="59026"/>
            <a:ext cx="8100392" cy="52322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pt-B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t-BR" sz="2800" b="1" cap="small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Importância do Agronegócio</a:t>
            </a:r>
            <a:endParaRPr lang="pt-BR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4759349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-36512" y="33824"/>
            <a:ext cx="8137526" cy="649604"/>
          </a:xfrm>
        </p:spPr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pt-BR" sz="2400" i="0" cap="small" dirty="0">
                <a:latin typeface="Arial" panose="020B0604020202020204" pitchFamily="34" charset="0"/>
                <a:cs typeface="Arial" panose="020B0604020202020204" pitchFamily="34" charset="0"/>
              </a:rPr>
              <a:t>Desempenho do Comércio Exterior Brasileiro  </a:t>
            </a:r>
            <a:r>
              <a:rPr lang="pt-BR" sz="2400" i="0" cap="small" dirty="0" smtClean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pt-BR" sz="2400" i="0" cap="small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pt-BR" sz="1600" i="0" cap="small" dirty="0" smtClean="0"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pt-BR" sz="1600" i="0" cap="small" dirty="0">
                <a:latin typeface="Arial" panose="020B0604020202020204" pitchFamily="34" charset="0"/>
                <a:cs typeface="Arial" panose="020B0604020202020204" pitchFamily="34" charset="0"/>
              </a:rPr>
              <a:t>US$ </a:t>
            </a:r>
            <a:r>
              <a:rPr lang="pt-BR" sz="1600" i="0" dirty="0">
                <a:latin typeface="Arial" panose="020B0604020202020204" pitchFamily="34" charset="0"/>
                <a:cs typeface="Arial" panose="020B0604020202020204" pitchFamily="34" charset="0"/>
              </a:rPr>
              <a:t>bilhões)</a:t>
            </a:r>
            <a:endParaRPr lang="en-US" sz="1600" i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CaixaDeTexto 7"/>
          <p:cNvSpPr txBox="1"/>
          <p:nvPr/>
        </p:nvSpPr>
        <p:spPr>
          <a:xfrm>
            <a:off x="107950" y="966595"/>
            <a:ext cx="3671888" cy="38472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t-BR" sz="1900" b="1" i="1" dirty="0">
                <a:latin typeface="+mn-lt"/>
                <a:cs typeface="+mn-cs"/>
              </a:rPr>
              <a:t>Balança Comercial do Agronegócio</a:t>
            </a:r>
            <a:endParaRPr lang="pt-BR" sz="1900" i="1" dirty="0">
              <a:solidFill>
                <a:schemeClr val="tx1">
                  <a:lumMod val="50000"/>
                  <a:lumOff val="50000"/>
                </a:schemeClr>
              </a:solidFill>
              <a:latin typeface="+mn-lt"/>
              <a:cs typeface="+mn-cs"/>
            </a:endParaRPr>
          </a:p>
        </p:txBody>
      </p:sp>
      <p:sp>
        <p:nvSpPr>
          <p:cNvPr id="11" name="CaixaDeTexto 10"/>
          <p:cNvSpPr txBox="1"/>
          <p:nvPr/>
        </p:nvSpPr>
        <p:spPr>
          <a:xfrm>
            <a:off x="4787900" y="966595"/>
            <a:ext cx="3671888" cy="38472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t-BR" sz="1900" b="1" i="1" dirty="0">
                <a:latin typeface="+mn-lt"/>
                <a:cs typeface="+mn-cs"/>
              </a:rPr>
              <a:t>Saldo Comercial Brasileiro</a:t>
            </a:r>
            <a:endParaRPr lang="pt-BR" sz="1900" i="1" dirty="0">
              <a:solidFill>
                <a:schemeClr val="tx1">
                  <a:lumMod val="50000"/>
                  <a:lumOff val="50000"/>
                </a:schemeClr>
              </a:solidFill>
              <a:latin typeface="+mn-lt"/>
              <a:cs typeface="+mn-cs"/>
            </a:endParaRPr>
          </a:p>
        </p:txBody>
      </p:sp>
      <p:sp>
        <p:nvSpPr>
          <p:cNvPr id="14" name="CaixaDeTexto 13"/>
          <p:cNvSpPr txBox="1"/>
          <p:nvPr/>
        </p:nvSpPr>
        <p:spPr>
          <a:xfrm>
            <a:off x="-36512" y="6525344"/>
            <a:ext cx="8352928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050" i="1" dirty="0" smtClean="0"/>
              <a:t>Fontes: MAPA e MDIC. * Nota: 2016 acumulado últimos 12 meses (</a:t>
            </a:r>
            <a:r>
              <a:rPr lang="pt-BR" sz="1050" i="1" dirty="0" err="1" smtClean="0"/>
              <a:t>jun</a:t>
            </a:r>
            <a:r>
              <a:rPr lang="pt-BR" sz="1050" i="1" dirty="0" smtClean="0"/>
              <a:t>/15 a </a:t>
            </a:r>
            <a:r>
              <a:rPr lang="pt-BR" sz="1050" i="1" dirty="0" err="1" smtClean="0"/>
              <a:t>mai</a:t>
            </a:r>
            <a:r>
              <a:rPr lang="pt-BR" sz="1050" i="1" dirty="0" smtClean="0"/>
              <a:t>/16).  Elaboração: GV Agro</a:t>
            </a:r>
          </a:p>
        </p:txBody>
      </p:sp>
      <p:graphicFrame>
        <p:nvGraphicFramePr>
          <p:cNvPr id="12" name="Gráfico 1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37575107"/>
              </p:ext>
            </p:extLst>
          </p:nvPr>
        </p:nvGraphicFramePr>
        <p:xfrm>
          <a:off x="116371" y="1484784"/>
          <a:ext cx="4371975" cy="48245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3" name="Gráfico 1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131522963"/>
              </p:ext>
            </p:extLst>
          </p:nvPr>
        </p:nvGraphicFramePr>
        <p:xfrm>
          <a:off x="4697897" y="1484784"/>
          <a:ext cx="4329732" cy="48245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312904190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 descr="Simpósio Internacional do Agronegócio"/>
          <p:cNvSpPr>
            <a:spLocks noChangeAspect="1" noChangeArrowheads="1"/>
          </p:cNvSpPr>
          <p:nvPr/>
        </p:nvSpPr>
        <p:spPr bwMode="auto">
          <a:xfrm>
            <a:off x="155575" y="-173354"/>
            <a:ext cx="304800" cy="3657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 dirty="0"/>
          </a:p>
        </p:txBody>
      </p:sp>
      <p:graphicFrame>
        <p:nvGraphicFramePr>
          <p:cNvPr id="4" name="Diagrama 3"/>
          <p:cNvGraphicFramePr/>
          <p:nvPr>
            <p:extLst>
              <p:ext uri="{D42A27DB-BD31-4B8C-83A1-F6EECF244321}">
                <p14:modId xmlns:p14="http://schemas.microsoft.com/office/powerpoint/2010/main" val="4179181163"/>
              </p:ext>
            </p:extLst>
          </p:nvPr>
        </p:nvGraphicFramePr>
        <p:xfrm>
          <a:off x="1043608" y="1556792"/>
          <a:ext cx="6696744" cy="46085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" name="Retângulo 4"/>
          <p:cNvSpPr/>
          <p:nvPr/>
        </p:nvSpPr>
        <p:spPr>
          <a:xfrm>
            <a:off x="971600" y="764704"/>
            <a:ext cx="2463826" cy="707886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>
            <a:defPPr>
              <a:defRPr lang="pt-B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t-BR" sz="4000" cap="small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ras Bold ITC" panose="020B0907030504020204" pitchFamily="34" charset="0"/>
              </a:rPr>
              <a:t>Agenda</a:t>
            </a:r>
            <a:endParaRPr lang="pt-BR" sz="4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Eras Bold ITC" panose="020B0907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356433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" name="Gráfico 2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243507912"/>
              </p:ext>
            </p:extLst>
          </p:nvPr>
        </p:nvGraphicFramePr>
        <p:xfrm>
          <a:off x="4464497" y="1117487"/>
          <a:ext cx="4427983" cy="533584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0" y="80684"/>
            <a:ext cx="7704856" cy="972052"/>
          </a:xfrm>
        </p:spPr>
        <p:txBody>
          <a:bodyPr/>
          <a:lstStyle/>
          <a:p>
            <a:r>
              <a:rPr lang="pt-BR" sz="2400" i="0" cap="small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Exportações do Agronegócio - Produtos</a:t>
            </a:r>
            <a:endParaRPr lang="pt-BR" sz="2400" i="0" cap="small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CaixaDeTexto 6"/>
          <p:cNvSpPr txBox="1"/>
          <p:nvPr/>
        </p:nvSpPr>
        <p:spPr>
          <a:xfrm>
            <a:off x="179512" y="6525344"/>
            <a:ext cx="4371348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050" i="1" dirty="0" smtClean="0"/>
              <a:t>Fonte: MAPA. Elaboração: GV Agro </a:t>
            </a:r>
          </a:p>
        </p:txBody>
      </p:sp>
      <p:sp>
        <p:nvSpPr>
          <p:cNvPr id="18" name="CaixaDeTexto 17"/>
          <p:cNvSpPr txBox="1"/>
          <p:nvPr/>
        </p:nvSpPr>
        <p:spPr>
          <a:xfrm>
            <a:off x="4464497" y="1117487"/>
            <a:ext cx="147565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pt-BR" sz="28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2015</a:t>
            </a:r>
          </a:p>
          <a:p>
            <a:pPr algn="r"/>
            <a:r>
              <a:rPr lang="pt-BR" sz="16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(US$ </a:t>
            </a:r>
            <a:r>
              <a:rPr lang="pt-BR" sz="1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88,2 bi)</a:t>
            </a:r>
            <a:endParaRPr lang="pt-BR" sz="28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Triângulo isósceles 18"/>
          <p:cNvSpPr>
            <a:spLocks noChangeAspect="1"/>
          </p:cNvSpPr>
          <p:nvPr/>
        </p:nvSpPr>
        <p:spPr>
          <a:xfrm>
            <a:off x="7933798" y="3614381"/>
            <a:ext cx="190100" cy="152081"/>
          </a:xfrm>
          <a:prstGeom prst="triangle">
            <a:avLst/>
          </a:prstGeom>
          <a:solidFill>
            <a:srgbClr val="00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0" name="Triângulo isósceles 19"/>
          <p:cNvSpPr>
            <a:spLocks noChangeAspect="1"/>
          </p:cNvSpPr>
          <p:nvPr/>
        </p:nvSpPr>
        <p:spPr>
          <a:xfrm rot="10800000">
            <a:off x="8325117" y="4258822"/>
            <a:ext cx="190080" cy="152064"/>
          </a:xfrm>
          <a:prstGeom prst="triangl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2" name="Triângulo isósceles 21"/>
          <p:cNvSpPr>
            <a:spLocks noChangeAspect="1"/>
          </p:cNvSpPr>
          <p:nvPr/>
        </p:nvSpPr>
        <p:spPr>
          <a:xfrm>
            <a:off x="7167170" y="3902799"/>
            <a:ext cx="190100" cy="152081"/>
          </a:xfrm>
          <a:prstGeom prst="triangle">
            <a:avLst/>
          </a:prstGeom>
          <a:solidFill>
            <a:srgbClr val="00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9" name="Triângulo isósceles 28"/>
          <p:cNvSpPr>
            <a:spLocks noChangeAspect="1"/>
          </p:cNvSpPr>
          <p:nvPr/>
        </p:nvSpPr>
        <p:spPr>
          <a:xfrm rot="10800000">
            <a:off x="6703232" y="4880723"/>
            <a:ext cx="190080" cy="152064"/>
          </a:xfrm>
          <a:prstGeom prst="triangl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30" name="Triângulo isósceles 29"/>
          <p:cNvSpPr>
            <a:spLocks noChangeAspect="1"/>
          </p:cNvSpPr>
          <p:nvPr/>
        </p:nvSpPr>
        <p:spPr>
          <a:xfrm>
            <a:off x="7827652" y="4562614"/>
            <a:ext cx="190100" cy="152081"/>
          </a:xfrm>
          <a:prstGeom prst="triangle">
            <a:avLst/>
          </a:prstGeom>
          <a:solidFill>
            <a:srgbClr val="00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31" name="Triângulo isósceles 30"/>
          <p:cNvSpPr>
            <a:spLocks noChangeAspect="1"/>
          </p:cNvSpPr>
          <p:nvPr/>
        </p:nvSpPr>
        <p:spPr>
          <a:xfrm>
            <a:off x="7160619" y="5202348"/>
            <a:ext cx="190100" cy="152081"/>
          </a:xfrm>
          <a:prstGeom prst="triangle">
            <a:avLst/>
          </a:prstGeom>
          <a:solidFill>
            <a:srgbClr val="00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3" name="Triângulo isósceles 22"/>
          <p:cNvSpPr>
            <a:spLocks noChangeAspect="1"/>
          </p:cNvSpPr>
          <p:nvPr/>
        </p:nvSpPr>
        <p:spPr>
          <a:xfrm rot="10800000">
            <a:off x="7990541" y="5869669"/>
            <a:ext cx="209088" cy="167270"/>
          </a:xfrm>
          <a:prstGeom prst="triangl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7" name="Triângulo isósceles 26"/>
          <p:cNvSpPr>
            <a:spLocks noChangeAspect="1"/>
          </p:cNvSpPr>
          <p:nvPr/>
        </p:nvSpPr>
        <p:spPr>
          <a:xfrm rot="10800000">
            <a:off x="8120856" y="5517232"/>
            <a:ext cx="190080" cy="152064"/>
          </a:xfrm>
          <a:prstGeom prst="triangl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graphicFrame>
        <p:nvGraphicFramePr>
          <p:cNvPr id="28" name="Gráfico 2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86948719"/>
              </p:ext>
            </p:extLst>
          </p:nvPr>
        </p:nvGraphicFramePr>
        <p:xfrm>
          <a:off x="216025" y="1112044"/>
          <a:ext cx="4269311" cy="53412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7" name="CaixaDeTexto 16"/>
          <p:cNvSpPr txBox="1"/>
          <p:nvPr/>
        </p:nvSpPr>
        <p:spPr>
          <a:xfrm>
            <a:off x="216025" y="1117488"/>
            <a:ext cx="147565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pt-BR" sz="28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2000</a:t>
            </a:r>
          </a:p>
          <a:p>
            <a:pPr algn="r"/>
            <a:r>
              <a:rPr lang="pt-BR" sz="16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(US$ </a:t>
            </a:r>
            <a:r>
              <a:rPr lang="pt-BR" sz="1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20,6 </a:t>
            </a:r>
            <a:r>
              <a:rPr lang="pt-BR" sz="16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bi</a:t>
            </a:r>
            <a:r>
              <a:rPr lang="pt-BR" sz="1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endParaRPr lang="pt-BR" sz="16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353623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7" name="Gráfico 3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58596568"/>
              </p:ext>
            </p:extLst>
          </p:nvPr>
        </p:nvGraphicFramePr>
        <p:xfrm>
          <a:off x="4868525" y="1106542"/>
          <a:ext cx="4275475" cy="546784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33" name="Gráfico 3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389610667"/>
              </p:ext>
            </p:extLst>
          </p:nvPr>
        </p:nvGraphicFramePr>
        <p:xfrm>
          <a:off x="0" y="1114704"/>
          <a:ext cx="5277139" cy="54505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52" name="CaixaDeTexto 51"/>
          <p:cNvSpPr txBox="1"/>
          <p:nvPr/>
        </p:nvSpPr>
        <p:spPr>
          <a:xfrm>
            <a:off x="-180528" y="1111307"/>
            <a:ext cx="18002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pt-BR" sz="28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2000</a:t>
            </a:r>
          </a:p>
          <a:p>
            <a:pPr algn="r"/>
            <a:endParaRPr lang="pt-BR" sz="16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6" name="Grupo 15"/>
          <p:cNvGrpSpPr/>
          <p:nvPr/>
        </p:nvGrpSpPr>
        <p:grpSpPr>
          <a:xfrm>
            <a:off x="190325" y="3602342"/>
            <a:ext cx="1224612" cy="432000"/>
            <a:chOff x="180405" y="2838726"/>
            <a:chExt cx="1224612" cy="360000"/>
          </a:xfrm>
        </p:grpSpPr>
        <p:sp>
          <p:nvSpPr>
            <p:cNvPr id="17" name="Retângulo 16"/>
            <p:cNvSpPr/>
            <p:nvPr/>
          </p:nvSpPr>
          <p:spPr>
            <a:xfrm>
              <a:off x="180405" y="2838726"/>
              <a:ext cx="864096" cy="360000"/>
            </a:xfrm>
            <a:prstGeom prst="rect">
              <a:avLst/>
            </a:prstGeom>
            <a:noFill/>
            <a:ln w="381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b"/>
            <a:lstStyle/>
            <a:p>
              <a:pPr algn="r"/>
              <a:r>
                <a:rPr lang="pt-BR" sz="2400" b="1" i="1" dirty="0" smtClean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59%</a:t>
              </a:r>
              <a:endParaRPr lang="pt-BR" sz="2400" b="1" i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8" name="Colchete esquerdo 17"/>
            <p:cNvSpPr/>
            <p:nvPr/>
          </p:nvSpPr>
          <p:spPr>
            <a:xfrm>
              <a:off x="1260763" y="2857540"/>
              <a:ext cx="144254" cy="274460"/>
            </a:xfrm>
            <a:prstGeom prst="leftBracket">
              <a:avLst>
                <a:gd name="adj" fmla="val 0"/>
              </a:avLst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pt-BR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19" name="Conector reto 18"/>
            <p:cNvCxnSpPr>
              <a:stCxn id="18" idx="1"/>
            </p:cNvCxnSpPr>
            <p:nvPr/>
          </p:nvCxnSpPr>
          <p:spPr>
            <a:xfrm flipH="1">
              <a:off x="1044501" y="2994770"/>
              <a:ext cx="216262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3" name="CaixaDeTexto 52"/>
          <p:cNvSpPr txBox="1"/>
          <p:nvPr/>
        </p:nvSpPr>
        <p:spPr>
          <a:xfrm>
            <a:off x="4413043" y="1119470"/>
            <a:ext cx="17281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pt-BR" sz="28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2015</a:t>
            </a:r>
          </a:p>
        </p:txBody>
      </p:sp>
      <p:sp>
        <p:nvSpPr>
          <p:cNvPr id="21" name="Retângulo 20"/>
          <p:cNvSpPr/>
          <p:nvPr/>
        </p:nvSpPr>
        <p:spPr>
          <a:xfrm>
            <a:off x="4586695" y="4182844"/>
            <a:ext cx="862032" cy="432000"/>
          </a:xfrm>
          <a:prstGeom prst="rect">
            <a:avLst/>
          </a:prstGeom>
          <a:noFill/>
          <a:ln w="381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r"/>
            <a:r>
              <a:rPr lang="pt-BR" sz="2400" b="1" i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28%</a:t>
            </a:r>
            <a:endParaRPr lang="pt-BR" sz="2400" b="1" i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7" name="Título 1"/>
          <p:cNvSpPr>
            <a:spLocks noGrp="1"/>
          </p:cNvSpPr>
          <p:nvPr>
            <p:ph type="title"/>
          </p:nvPr>
        </p:nvSpPr>
        <p:spPr>
          <a:xfrm>
            <a:off x="15998" y="69132"/>
            <a:ext cx="8148404" cy="940869"/>
          </a:xfrm>
        </p:spPr>
        <p:txBody>
          <a:bodyPr>
            <a:normAutofit/>
          </a:bodyPr>
          <a:lstStyle/>
          <a:p>
            <a:r>
              <a:rPr lang="pt-BR" sz="2400" i="0" cap="small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Exportações do Agronegócio - Destinos</a:t>
            </a:r>
            <a:endParaRPr lang="pt-BR" sz="2400" i="0" cap="small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Triângulo isósceles 24"/>
          <p:cNvSpPr>
            <a:spLocks noChangeAspect="1"/>
          </p:cNvSpPr>
          <p:nvPr/>
        </p:nvSpPr>
        <p:spPr>
          <a:xfrm rot="10800000">
            <a:off x="7281179" y="3827958"/>
            <a:ext cx="190080" cy="152064"/>
          </a:xfrm>
          <a:prstGeom prst="triangl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6" name="Triângulo isósceles 25"/>
          <p:cNvSpPr>
            <a:spLocks noChangeAspect="1"/>
          </p:cNvSpPr>
          <p:nvPr/>
        </p:nvSpPr>
        <p:spPr>
          <a:xfrm>
            <a:off x="7266401" y="3490218"/>
            <a:ext cx="190100" cy="152081"/>
          </a:xfrm>
          <a:prstGeom prst="triangle">
            <a:avLst/>
          </a:prstGeom>
          <a:solidFill>
            <a:srgbClr val="00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8" name="Triângulo isósceles 27"/>
          <p:cNvSpPr>
            <a:spLocks noChangeAspect="1"/>
          </p:cNvSpPr>
          <p:nvPr/>
        </p:nvSpPr>
        <p:spPr>
          <a:xfrm>
            <a:off x="8670401" y="4126559"/>
            <a:ext cx="190100" cy="152081"/>
          </a:xfrm>
          <a:prstGeom prst="triangle">
            <a:avLst/>
          </a:prstGeom>
          <a:solidFill>
            <a:srgbClr val="00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9" name="Triângulo isósceles 28"/>
          <p:cNvSpPr>
            <a:spLocks noChangeAspect="1"/>
          </p:cNvSpPr>
          <p:nvPr/>
        </p:nvSpPr>
        <p:spPr>
          <a:xfrm rot="10800000">
            <a:off x="7456501" y="5364251"/>
            <a:ext cx="190080" cy="152064"/>
          </a:xfrm>
          <a:prstGeom prst="triangl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30" name="Triângulo isósceles 29"/>
          <p:cNvSpPr>
            <a:spLocks noChangeAspect="1"/>
          </p:cNvSpPr>
          <p:nvPr/>
        </p:nvSpPr>
        <p:spPr>
          <a:xfrm rot="10800000">
            <a:off x="7051407" y="4769653"/>
            <a:ext cx="190080" cy="152064"/>
          </a:xfrm>
          <a:prstGeom prst="triangl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31" name="Triângulo isósceles 30"/>
          <p:cNvSpPr>
            <a:spLocks noChangeAspect="1"/>
          </p:cNvSpPr>
          <p:nvPr/>
        </p:nvSpPr>
        <p:spPr>
          <a:xfrm>
            <a:off x="7901067" y="4415311"/>
            <a:ext cx="190100" cy="152081"/>
          </a:xfrm>
          <a:prstGeom prst="triangle">
            <a:avLst/>
          </a:prstGeom>
          <a:solidFill>
            <a:srgbClr val="00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32" name="Triângulo isósceles 31"/>
          <p:cNvSpPr>
            <a:spLocks noChangeAspect="1"/>
          </p:cNvSpPr>
          <p:nvPr/>
        </p:nvSpPr>
        <p:spPr>
          <a:xfrm>
            <a:off x="8186217" y="5044555"/>
            <a:ext cx="190100" cy="152081"/>
          </a:xfrm>
          <a:prstGeom prst="triangle">
            <a:avLst/>
          </a:prstGeom>
          <a:solidFill>
            <a:srgbClr val="00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38" name="Colchete esquerdo 37"/>
          <p:cNvSpPr/>
          <p:nvPr/>
        </p:nvSpPr>
        <p:spPr>
          <a:xfrm>
            <a:off x="5651882" y="3933056"/>
            <a:ext cx="144254" cy="881863"/>
          </a:xfrm>
          <a:prstGeom prst="leftBracket">
            <a:avLst>
              <a:gd name="adj" fmla="val 0"/>
            </a:avLst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cxnSp>
        <p:nvCxnSpPr>
          <p:cNvPr id="39" name="Conector reto 38"/>
          <p:cNvCxnSpPr/>
          <p:nvPr/>
        </p:nvCxnSpPr>
        <p:spPr>
          <a:xfrm flipH="1">
            <a:off x="5439202" y="4373987"/>
            <a:ext cx="212680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CaixaDeTexto 35"/>
          <p:cNvSpPr txBox="1"/>
          <p:nvPr/>
        </p:nvSpPr>
        <p:spPr>
          <a:xfrm>
            <a:off x="0" y="6551766"/>
            <a:ext cx="437134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100" i="1" dirty="0" smtClean="0"/>
              <a:t>Fonte: MAPA. Elaboração: GV Agro </a:t>
            </a:r>
          </a:p>
        </p:txBody>
      </p:sp>
      <p:sp>
        <p:nvSpPr>
          <p:cNvPr id="41" name="Triângulo isósceles 40"/>
          <p:cNvSpPr>
            <a:spLocks noChangeAspect="1"/>
          </p:cNvSpPr>
          <p:nvPr/>
        </p:nvSpPr>
        <p:spPr>
          <a:xfrm>
            <a:off x="7996117" y="5974649"/>
            <a:ext cx="190100" cy="152081"/>
          </a:xfrm>
          <a:prstGeom prst="triangle">
            <a:avLst/>
          </a:prstGeom>
          <a:solidFill>
            <a:srgbClr val="00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34" name="Triângulo isósceles 33"/>
          <p:cNvSpPr>
            <a:spLocks noChangeAspect="1"/>
          </p:cNvSpPr>
          <p:nvPr/>
        </p:nvSpPr>
        <p:spPr>
          <a:xfrm rot="10800000">
            <a:off x="8069363" y="5662362"/>
            <a:ext cx="190080" cy="152064"/>
          </a:xfrm>
          <a:prstGeom prst="triangl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1142206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35496" y="86060"/>
            <a:ext cx="7515387" cy="691277"/>
          </a:xfrm>
        </p:spPr>
        <p:txBody>
          <a:bodyPr>
            <a:normAutofit/>
          </a:bodyPr>
          <a:lstStyle/>
          <a:p>
            <a:r>
              <a:rPr lang="pt-BR" sz="2100" i="0" cap="small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Liderança do Brasil no Ranking Mundial 2015/16</a:t>
            </a:r>
            <a:endParaRPr lang="pt-BR" sz="2100" i="0" cap="small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CaixaDeTexto 10"/>
          <p:cNvSpPr txBox="1"/>
          <p:nvPr/>
        </p:nvSpPr>
        <p:spPr>
          <a:xfrm>
            <a:off x="0" y="6562536"/>
            <a:ext cx="427787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000" i="1" dirty="0" smtClean="0"/>
              <a:t>Fonte: USDA.   Nota: safra 2015/16 e 2016 para as carnes. Elaboração: GV Agro     </a:t>
            </a:r>
          </a:p>
        </p:txBody>
      </p:sp>
      <p:grpSp>
        <p:nvGrpSpPr>
          <p:cNvPr id="12" name="Grupo 11"/>
          <p:cNvGrpSpPr/>
          <p:nvPr/>
        </p:nvGrpSpPr>
        <p:grpSpPr>
          <a:xfrm>
            <a:off x="202595" y="980728"/>
            <a:ext cx="8617877" cy="5282417"/>
            <a:chOff x="274603" y="759743"/>
            <a:chExt cx="8617877" cy="4402013"/>
          </a:xfrm>
        </p:grpSpPr>
        <p:cxnSp>
          <p:nvCxnSpPr>
            <p:cNvPr id="51" name="Conector reto 50"/>
            <p:cNvCxnSpPr/>
            <p:nvPr/>
          </p:nvCxnSpPr>
          <p:spPr>
            <a:xfrm>
              <a:off x="5364088" y="3649588"/>
              <a:ext cx="0" cy="288032"/>
            </a:xfrm>
            <a:prstGeom prst="line">
              <a:avLst/>
            </a:prstGeom>
            <a:ln w="38100">
              <a:solidFill>
                <a:schemeClr val="tx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4" name="Retângulo de cantos arredondados 53"/>
            <p:cNvSpPr/>
            <p:nvPr/>
          </p:nvSpPr>
          <p:spPr>
            <a:xfrm>
              <a:off x="795646" y="2281436"/>
              <a:ext cx="918148" cy="504056"/>
            </a:xfrm>
            <a:prstGeom prst="roundRect">
              <a:avLst>
                <a:gd name="adj" fmla="val 2148"/>
              </a:avLst>
            </a:prstGeom>
            <a:solidFill>
              <a:schemeClr val="bg2"/>
            </a:solidFill>
            <a:ln w="9525">
              <a:solidFill>
                <a:schemeClr val="tx2">
                  <a:lumMod val="50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BR" b="1" dirty="0" smtClean="0">
                  <a:solidFill>
                    <a:schemeClr val="tx1"/>
                  </a:solidFill>
                  <a:latin typeface="Eras Demi ITC" pitchFamily="34" charset="0"/>
                </a:rPr>
                <a:t>1º</a:t>
              </a:r>
            </a:p>
          </p:txBody>
        </p:sp>
        <p:sp>
          <p:nvSpPr>
            <p:cNvPr id="55" name="Retângulo de cantos arredondados 54"/>
            <p:cNvSpPr/>
            <p:nvPr/>
          </p:nvSpPr>
          <p:spPr>
            <a:xfrm>
              <a:off x="1821715" y="2281436"/>
              <a:ext cx="918148" cy="504056"/>
            </a:xfrm>
            <a:prstGeom prst="roundRect">
              <a:avLst>
                <a:gd name="adj" fmla="val 2148"/>
              </a:avLst>
            </a:prstGeom>
            <a:solidFill>
              <a:schemeClr val="bg2"/>
            </a:solidFill>
            <a:ln w="9525">
              <a:solidFill>
                <a:schemeClr val="tx2">
                  <a:lumMod val="50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BR" b="1" dirty="0">
                  <a:solidFill>
                    <a:schemeClr val="tx1"/>
                  </a:solidFill>
                  <a:latin typeface="Eras Demi ITC" pitchFamily="34" charset="0"/>
                </a:rPr>
                <a:t>1º</a:t>
              </a:r>
            </a:p>
          </p:txBody>
        </p:sp>
        <p:sp>
          <p:nvSpPr>
            <p:cNvPr id="59" name="Retângulo de cantos arredondados 58"/>
            <p:cNvSpPr/>
            <p:nvPr/>
          </p:nvSpPr>
          <p:spPr>
            <a:xfrm>
              <a:off x="5940152" y="2281436"/>
              <a:ext cx="918148" cy="504056"/>
            </a:xfrm>
            <a:prstGeom prst="roundRect">
              <a:avLst>
                <a:gd name="adj" fmla="val 2148"/>
              </a:avLst>
            </a:prstGeom>
            <a:solidFill>
              <a:schemeClr val="bg2"/>
            </a:solidFill>
            <a:ln w="9525">
              <a:solidFill>
                <a:schemeClr val="tx2">
                  <a:lumMod val="50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BR" b="1" dirty="0">
                  <a:solidFill>
                    <a:schemeClr val="tx1"/>
                  </a:solidFill>
                  <a:latin typeface="Eras Demi ITC" pitchFamily="34" charset="0"/>
                </a:rPr>
                <a:t>1º</a:t>
              </a:r>
            </a:p>
          </p:txBody>
        </p:sp>
        <p:sp>
          <p:nvSpPr>
            <p:cNvPr id="60" name="Retângulo de cantos arredondados 59"/>
            <p:cNvSpPr/>
            <p:nvPr/>
          </p:nvSpPr>
          <p:spPr>
            <a:xfrm>
              <a:off x="2861765" y="2281436"/>
              <a:ext cx="918148" cy="504056"/>
            </a:xfrm>
            <a:prstGeom prst="roundRect">
              <a:avLst>
                <a:gd name="adj" fmla="val 2148"/>
              </a:avLst>
            </a:prstGeom>
            <a:solidFill>
              <a:schemeClr val="bg2"/>
            </a:solidFill>
            <a:ln w="9525">
              <a:solidFill>
                <a:schemeClr val="tx2">
                  <a:lumMod val="50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BR" b="1" dirty="0">
                  <a:solidFill>
                    <a:schemeClr val="tx1"/>
                  </a:solidFill>
                  <a:latin typeface="Eras Demi ITC" pitchFamily="34" charset="0"/>
                </a:rPr>
                <a:t>1º</a:t>
              </a:r>
            </a:p>
          </p:txBody>
        </p:sp>
        <p:sp>
          <p:nvSpPr>
            <p:cNvPr id="61" name="Retângulo de cantos arredondados 60"/>
            <p:cNvSpPr/>
            <p:nvPr/>
          </p:nvSpPr>
          <p:spPr>
            <a:xfrm>
              <a:off x="3869877" y="2281436"/>
              <a:ext cx="918148" cy="504056"/>
            </a:xfrm>
            <a:prstGeom prst="roundRect">
              <a:avLst>
                <a:gd name="adj" fmla="val 2148"/>
              </a:avLst>
            </a:prstGeom>
            <a:solidFill>
              <a:schemeClr val="bg2"/>
            </a:solidFill>
            <a:ln w="9525">
              <a:solidFill>
                <a:schemeClr val="tx2">
                  <a:lumMod val="50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BR" b="1" dirty="0">
                  <a:solidFill>
                    <a:schemeClr val="tx1"/>
                  </a:solidFill>
                  <a:latin typeface="Eras Demi ITC" pitchFamily="34" charset="0"/>
                </a:rPr>
                <a:t>2</a:t>
              </a:r>
              <a:r>
                <a:rPr lang="pt-BR" b="1" dirty="0" smtClean="0">
                  <a:solidFill>
                    <a:schemeClr val="tx1"/>
                  </a:solidFill>
                  <a:latin typeface="Eras Demi ITC" pitchFamily="34" charset="0"/>
                </a:rPr>
                <a:t>º</a:t>
              </a:r>
              <a:endParaRPr lang="pt-BR" b="1" dirty="0">
                <a:solidFill>
                  <a:schemeClr val="tx1"/>
                </a:solidFill>
                <a:latin typeface="Eras Demi ITC" pitchFamily="34" charset="0"/>
              </a:endParaRPr>
            </a:p>
          </p:txBody>
        </p:sp>
        <p:sp>
          <p:nvSpPr>
            <p:cNvPr id="62" name="Retângulo de cantos arredondados 61"/>
            <p:cNvSpPr/>
            <p:nvPr/>
          </p:nvSpPr>
          <p:spPr>
            <a:xfrm>
              <a:off x="4895896" y="2281436"/>
              <a:ext cx="918148" cy="504056"/>
            </a:xfrm>
            <a:prstGeom prst="roundRect">
              <a:avLst>
                <a:gd name="adj" fmla="val 2148"/>
              </a:avLst>
            </a:prstGeom>
            <a:solidFill>
              <a:schemeClr val="bg2"/>
            </a:solidFill>
            <a:ln w="9525">
              <a:solidFill>
                <a:schemeClr val="tx2">
                  <a:lumMod val="50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BR" b="1" dirty="0">
                  <a:solidFill>
                    <a:schemeClr val="tx1"/>
                  </a:solidFill>
                  <a:latin typeface="Eras Demi ITC" pitchFamily="34" charset="0"/>
                </a:rPr>
                <a:t>1</a:t>
              </a:r>
              <a:r>
                <a:rPr lang="pt-BR" b="1" dirty="0" smtClean="0">
                  <a:solidFill>
                    <a:schemeClr val="tx1"/>
                  </a:solidFill>
                  <a:latin typeface="Eras Demi ITC" pitchFamily="34" charset="0"/>
                </a:rPr>
                <a:t>º</a:t>
              </a:r>
              <a:endParaRPr lang="pt-BR" b="1" dirty="0">
                <a:solidFill>
                  <a:schemeClr val="tx1"/>
                </a:solidFill>
                <a:latin typeface="Eras Demi ITC" pitchFamily="34" charset="0"/>
              </a:endParaRPr>
            </a:p>
          </p:txBody>
        </p:sp>
        <p:sp>
          <p:nvSpPr>
            <p:cNvPr id="63" name="Retângulo de cantos arredondados 62"/>
            <p:cNvSpPr/>
            <p:nvPr/>
          </p:nvSpPr>
          <p:spPr>
            <a:xfrm>
              <a:off x="6942550" y="2281436"/>
              <a:ext cx="918148" cy="504056"/>
            </a:xfrm>
            <a:prstGeom prst="roundRect">
              <a:avLst>
                <a:gd name="adj" fmla="val 2148"/>
              </a:avLst>
            </a:prstGeom>
            <a:solidFill>
              <a:schemeClr val="bg2"/>
            </a:solidFill>
            <a:ln w="9525">
              <a:solidFill>
                <a:schemeClr val="tx2">
                  <a:lumMod val="50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BR" b="1" dirty="0" smtClean="0">
                  <a:solidFill>
                    <a:schemeClr val="tx1"/>
                  </a:solidFill>
                  <a:latin typeface="Eras Demi ITC" pitchFamily="34" charset="0"/>
                </a:rPr>
                <a:t>2º</a:t>
              </a:r>
              <a:endParaRPr lang="pt-BR" b="1" dirty="0">
                <a:solidFill>
                  <a:schemeClr val="tx1"/>
                </a:solidFill>
                <a:latin typeface="Eras Demi ITC" pitchFamily="34" charset="0"/>
              </a:endParaRPr>
            </a:p>
          </p:txBody>
        </p:sp>
        <p:sp>
          <p:nvSpPr>
            <p:cNvPr id="64" name="Retângulo de cantos arredondados 63"/>
            <p:cNvSpPr/>
            <p:nvPr/>
          </p:nvSpPr>
          <p:spPr>
            <a:xfrm>
              <a:off x="7950662" y="2281436"/>
              <a:ext cx="918148" cy="504056"/>
            </a:xfrm>
            <a:prstGeom prst="roundRect">
              <a:avLst>
                <a:gd name="adj" fmla="val 2148"/>
              </a:avLst>
            </a:prstGeom>
            <a:solidFill>
              <a:schemeClr val="bg2"/>
            </a:solidFill>
            <a:ln w="9525">
              <a:solidFill>
                <a:schemeClr val="tx2">
                  <a:lumMod val="50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BR" b="1" dirty="0" smtClean="0">
                  <a:solidFill>
                    <a:schemeClr val="tx1"/>
                  </a:solidFill>
                  <a:latin typeface="Eras Demi ITC" pitchFamily="34" charset="0"/>
                </a:rPr>
                <a:t>4º</a:t>
              </a:r>
              <a:endParaRPr lang="pt-BR" b="1" dirty="0">
                <a:solidFill>
                  <a:schemeClr val="tx1"/>
                </a:solidFill>
                <a:latin typeface="Eras Demi ITC" pitchFamily="34" charset="0"/>
              </a:endParaRPr>
            </a:p>
          </p:txBody>
        </p:sp>
        <p:sp>
          <p:nvSpPr>
            <p:cNvPr id="65" name="Retângulo de cantos arredondados 64"/>
            <p:cNvSpPr/>
            <p:nvPr/>
          </p:nvSpPr>
          <p:spPr>
            <a:xfrm>
              <a:off x="777689" y="1057300"/>
              <a:ext cx="959775" cy="1008112"/>
            </a:xfrm>
            <a:prstGeom prst="roundRect">
              <a:avLst>
                <a:gd name="adj" fmla="val 2148"/>
              </a:avLst>
            </a:prstGeom>
            <a:blipFill>
              <a:blip r:embed="rId3"/>
              <a:stretch>
                <a:fillRect/>
              </a:stretch>
            </a:blipFill>
            <a:ln w="9525">
              <a:solidFill>
                <a:schemeClr val="tx2">
                  <a:lumMod val="50000"/>
                </a:schemeClr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66" name="Retângulo de cantos arredondados 65"/>
            <p:cNvSpPr/>
            <p:nvPr/>
          </p:nvSpPr>
          <p:spPr>
            <a:xfrm>
              <a:off x="1803758" y="1057300"/>
              <a:ext cx="959775" cy="1008112"/>
            </a:xfrm>
            <a:prstGeom prst="roundRect">
              <a:avLst>
                <a:gd name="adj" fmla="val 2148"/>
              </a:avLst>
            </a:prstGeom>
            <a:blipFill dpi="0"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9525">
              <a:solidFill>
                <a:schemeClr val="tx2">
                  <a:lumMod val="50000"/>
                </a:schemeClr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67" name="Retângulo de cantos arredondados 66"/>
            <p:cNvSpPr/>
            <p:nvPr/>
          </p:nvSpPr>
          <p:spPr>
            <a:xfrm>
              <a:off x="5916481" y="1057300"/>
              <a:ext cx="959775" cy="1008112"/>
            </a:xfrm>
            <a:prstGeom prst="roundRect">
              <a:avLst>
                <a:gd name="adj" fmla="val 2148"/>
              </a:avLst>
            </a:prstGeom>
            <a:blipFill dpi="0"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9525">
              <a:solidFill>
                <a:schemeClr val="tx2">
                  <a:lumMod val="50000"/>
                </a:schemeClr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68" name="Retângulo de cantos arredondados 67"/>
            <p:cNvSpPr/>
            <p:nvPr/>
          </p:nvSpPr>
          <p:spPr>
            <a:xfrm>
              <a:off x="2843808" y="1057300"/>
              <a:ext cx="959775" cy="1008112"/>
            </a:xfrm>
            <a:prstGeom prst="roundRect">
              <a:avLst>
                <a:gd name="adj" fmla="val 2148"/>
              </a:avLst>
            </a:prstGeom>
            <a:blipFill dpi="0" rotWithShape="1"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9525">
              <a:solidFill>
                <a:schemeClr val="tx2">
                  <a:lumMod val="50000"/>
                </a:schemeClr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69" name="Retângulo de cantos arredondados 68"/>
            <p:cNvSpPr/>
            <p:nvPr/>
          </p:nvSpPr>
          <p:spPr>
            <a:xfrm>
              <a:off x="3851920" y="1057300"/>
              <a:ext cx="959775" cy="1008112"/>
            </a:xfrm>
            <a:prstGeom prst="roundRect">
              <a:avLst>
                <a:gd name="adj" fmla="val 2148"/>
              </a:avLst>
            </a:prstGeom>
            <a:blipFill dpi="0" rotWithShape="1"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9525">
              <a:solidFill>
                <a:schemeClr val="tx2">
                  <a:lumMod val="50000"/>
                </a:schemeClr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70" name="Retângulo de cantos arredondados 69"/>
            <p:cNvSpPr/>
            <p:nvPr/>
          </p:nvSpPr>
          <p:spPr>
            <a:xfrm>
              <a:off x="4895896" y="1057300"/>
              <a:ext cx="959775" cy="1008112"/>
            </a:xfrm>
            <a:prstGeom prst="roundRect">
              <a:avLst>
                <a:gd name="adj" fmla="val 2148"/>
              </a:avLst>
            </a:prstGeom>
            <a:blipFill dpi="0" rotWithShape="1"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9525">
              <a:solidFill>
                <a:schemeClr val="tx2">
                  <a:lumMod val="50000"/>
                </a:schemeClr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71" name="Retângulo de cantos arredondados 70"/>
            <p:cNvSpPr/>
            <p:nvPr/>
          </p:nvSpPr>
          <p:spPr>
            <a:xfrm>
              <a:off x="6924593" y="1057300"/>
              <a:ext cx="959775" cy="1008112"/>
            </a:xfrm>
            <a:prstGeom prst="roundRect">
              <a:avLst>
                <a:gd name="adj" fmla="val 2148"/>
              </a:avLst>
            </a:prstGeom>
            <a:blipFill dpi="0" rotWithShape="1">
              <a:blip r:embed="rId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9525">
              <a:solidFill>
                <a:schemeClr val="tx2">
                  <a:lumMod val="50000"/>
                </a:schemeClr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72" name="Retângulo de cantos arredondados 71"/>
            <p:cNvSpPr/>
            <p:nvPr/>
          </p:nvSpPr>
          <p:spPr>
            <a:xfrm>
              <a:off x="7932705" y="1057300"/>
              <a:ext cx="959775" cy="1008112"/>
            </a:xfrm>
            <a:prstGeom prst="roundRect">
              <a:avLst>
                <a:gd name="adj" fmla="val 2148"/>
              </a:avLst>
            </a:prstGeom>
            <a:blipFill dpi="0" rotWithShape="1">
              <a:blip r:embed="rId10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9525">
              <a:solidFill>
                <a:schemeClr val="tx2">
                  <a:lumMod val="50000"/>
                </a:schemeClr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73" name="Retângulo de cantos arredondados 72"/>
            <p:cNvSpPr/>
            <p:nvPr/>
          </p:nvSpPr>
          <p:spPr>
            <a:xfrm>
              <a:off x="795646" y="2713484"/>
              <a:ext cx="918148" cy="936104"/>
            </a:xfrm>
            <a:prstGeom prst="roundRect">
              <a:avLst>
                <a:gd name="adj" fmla="val 2148"/>
              </a:avLst>
            </a:prstGeom>
            <a:noFill/>
            <a:ln w="9525">
              <a:solidFill>
                <a:schemeClr val="tx2">
                  <a:lumMod val="50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BR" dirty="0" smtClean="0">
                  <a:solidFill>
                    <a:srgbClr val="C00000"/>
                  </a:solidFill>
                  <a:latin typeface="Eras Demi ITC" pitchFamily="34" charset="0"/>
                </a:rPr>
                <a:t>75%</a:t>
              </a:r>
              <a:endParaRPr lang="pt-BR" dirty="0">
                <a:solidFill>
                  <a:srgbClr val="C00000"/>
                </a:solidFill>
                <a:latin typeface="Eras Demi ITC" pitchFamily="34" charset="0"/>
              </a:endParaRPr>
            </a:p>
          </p:txBody>
        </p:sp>
        <p:sp>
          <p:nvSpPr>
            <p:cNvPr id="74" name="Retângulo de cantos arredondados 73"/>
            <p:cNvSpPr/>
            <p:nvPr/>
          </p:nvSpPr>
          <p:spPr>
            <a:xfrm>
              <a:off x="1821715" y="2713484"/>
              <a:ext cx="918148" cy="936104"/>
            </a:xfrm>
            <a:prstGeom prst="roundRect">
              <a:avLst>
                <a:gd name="adj" fmla="val 2148"/>
              </a:avLst>
            </a:prstGeom>
            <a:noFill/>
            <a:ln w="9525">
              <a:solidFill>
                <a:schemeClr val="tx2">
                  <a:lumMod val="50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BR" dirty="0" smtClean="0">
                  <a:solidFill>
                    <a:srgbClr val="C00000"/>
                  </a:solidFill>
                  <a:latin typeface="Eras Demi ITC" pitchFamily="34" charset="0"/>
                </a:rPr>
                <a:t>43%</a:t>
              </a:r>
              <a:endParaRPr lang="pt-BR" dirty="0">
                <a:solidFill>
                  <a:srgbClr val="C00000"/>
                </a:solidFill>
                <a:latin typeface="Eras Demi ITC" pitchFamily="34" charset="0"/>
              </a:endParaRPr>
            </a:p>
          </p:txBody>
        </p:sp>
        <p:sp>
          <p:nvSpPr>
            <p:cNvPr id="75" name="Retângulo de cantos arredondados 74"/>
            <p:cNvSpPr/>
            <p:nvPr/>
          </p:nvSpPr>
          <p:spPr>
            <a:xfrm>
              <a:off x="5940152" y="2713484"/>
              <a:ext cx="918148" cy="936104"/>
            </a:xfrm>
            <a:prstGeom prst="roundRect">
              <a:avLst>
                <a:gd name="adj" fmla="val 2148"/>
              </a:avLst>
            </a:prstGeom>
            <a:noFill/>
            <a:ln w="9525">
              <a:solidFill>
                <a:schemeClr val="tx2">
                  <a:lumMod val="50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BR" dirty="0" smtClean="0">
                  <a:solidFill>
                    <a:srgbClr val="C00000"/>
                  </a:solidFill>
                  <a:latin typeface="Eras Demi ITC" pitchFamily="34" charset="0"/>
                </a:rPr>
                <a:t>36%</a:t>
              </a:r>
              <a:endParaRPr lang="pt-BR" dirty="0">
                <a:solidFill>
                  <a:srgbClr val="C00000"/>
                </a:solidFill>
                <a:latin typeface="Eras Demi ITC" pitchFamily="34" charset="0"/>
              </a:endParaRPr>
            </a:p>
          </p:txBody>
        </p:sp>
        <p:sp>
          <p:nvSpPr>
            <p:cNvPr id="76" name="Retângulo de cantos arredondados 75"/>
            <p:cNvSpPr/>
            <p:nvPr/>
          </p:nvSpPr>
          <p:spPr>
            <a:xfrm>
              <a:off x="2861765" y="2713484"/>
              <a:ext cx="918148" cy="936104"/>
            </a:xfrm>
            <a:prstGeom prst="roundRect">
              <a:avLst>
                <a:gd name="adj" fmla="val 2148"/>
              </a:avLst>
            </a:prstGeom>
            <a:noFill/>
            <a:ln w="9525">
              <a:solidFill>
                <a:schemeClr val="tx2">
                  <a:lumMod val="50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BR" dirty="0" smtClean="0">
                  <a:solidFill>
                    <a:srgbClr val="C00000"/>
                  </a:solidFill>
                  <a:latin typeface="Eras Demi ITC" pitchFamily="34" charset="0"/>
                </a:rPr>
                <a:t>27%</a:t>
              </a:r>
              <a:endParaRPr lang="pt-BR" dirty="0">
                <a:solidFill>
                  <a:srgbClr val="C00000"/>
                </a:solidFill>
                <a:latin typeface="Eras Demi ITC" pitchFamily="34" charset="0"/>
              </a:endParaRPr>
            </a:p>
          </p:txBody>
        </p:sp>
        <p:sp>
          <p:nvSpPr>
            <p:cNvPr id="77" name="Retângulo de cantos arredondados 76"/>
            <p:cNvSpPr/>
            <p:nvPr/>
          </p:nvSpPr>
          <p:spPr>
            <a:xfrm>
              <a:off x="3869877" y="2713484"/>
              <a:ext cx="918148" cy="936104"/>
            </a:xfrm>
            <a:prstGeom prst="roundRect">
              <a:avLst>
                <a:gd name="adj" fmla="val 2148"/>
              </a:avLst>
            </a:prstGeom>
            <a:noFill/>
            <a:ln w="9525">
              <a:solidFill>
                <a:schemeClr val="tx2">
                  <a:lumMod val="50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BR" dirty="0" smtClean="0">
                  <a:solidFill>
                    <a:srgbClr val="C00000"/>
                  </a:solidFill>
                  <a:latin typeface="Eras Demi ITC" pitchFamily="34" charset="0"/>
                </a:rPr>
                <a:t>18%</a:t>
              </a:r>
              <a:endParaRPr lang="pt-BR" dirty="0">
                <a:solidFill>
                  <a:srgbClr val="C00000"/>
                </a:solidFill>
                <a:latin typeface="Eras Demi ITC" pitchFamily="34" charset="0"/>
              </a:endParaRPr>
            </a:p>
          </p:txBody>
        </p:sp>
        <p:sp>
          <p:nvSpPr>
            <p:cNvPr id="78" name="Retângulo de cantos arredondados 77"/>
            <p:cNvSpPr/>
            <p:nvPr/>
          </p:nvSpPr>
          <p:spPr>
            <a:xfrm>
              <a:off x="4895896" y="2713484"/>
              <a:ext cx="918148" cy="936104"/>
            </a:xfrm>
            <a:prstGeom prst="roundRect">
              <a:avLst>
                <a:gd name="adj" fmla="val 2148"/>
              </a:avLst>
            </a:prstGeom>
            <a:noFill/>
            <a:ln w="9525">
              <a:solidFill>
                <a:schemeClr val="tx2">
                  <a:lumMod val="50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BR" dirty="0" smtClean="0">
                  <a:solidFill>
                    <a:srgbClr val="C00000"/>
                  </a:solidFill>
                  <a:latin typeface="Eras Demi ITC" pitchFamily="34" charset="0"/>
                </a:rPr>
                <a:t>44%</a:t>
              </a:r>
              <a:endParaRPr lang="pt-BR" dirty="0">
                <a:solidFill>
                  <a:srgbClr val="C00000"/>
                </a:solidFill>
                <a:latin typeface="Eras Demi ITC" pitchFamily="34" charset="0"/>
              </a:endParaRPr>
            </a:p>
          </p:txBody>
        </p:sp>
        <p:sp>
          <p:nvSpPr>
            <p:cNvPr id="79" name="Retângulo de cantos arredondados 78"/>
            <p:cNvSpPr/>
            <p:nvPr/>
          </p:nvSpPr>
          <p:spPr>
            <a:xfrm>
              <a:off x="6942550" y="2713484"/>
              <a:ext cx="918148" cy="936104"/>
            </a:xfrm>
            <a:prstGeom prst="roundRect">
              <a:avLst>
                <a:gd name="adj" fmla="val 2148"/>
              </a:avLst>
            </a:prstGeom>
            <a:noFill/>
            <a:ln w="9525">
              <a:solidFill>
                <a:schemeClr val="tx2">
                  <a:lumMod val="50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BR" dirty="0" smtClean="0">
                  <a:solidFill>
                    <a:srgbClr val="C00000"/>
                  </a:solidFill>
                  <a:latin typeface="Eras Demi ITC" pitchFamily="34" charset="0"/>
                </a:rPr>
                <a:t>22%</a:t>
              </a:r>
              <a:endParaRPr lang="pt-BR" dirty="0">
                <a:solidFill>
                  <a:srgbClr val="C00000"/>
                </a:solidFill>
                <a:latin typeface="Eras Demi ITC" pitchFamily="34" charset="0"/>
              </a:endParaRPr>
            </a:p>
          </p:txBody>
        </p:sp>
        <p:sp>
          <p:nvSpPr>
            <p:cNvPr id="80" name="Retângulo de cantos arredondados 79"/>
            <p:cNvSpPr/>
            <p:nvPr/>
          </p:nvSpPr>
          <p:spPr>
            <a:xfrm>
              <a:off x="7950662" y="2713484"/>
              <a:ext cx="918148" cy="936104"/>
            </a:xfrm>
            <a:prstGeom prst="roundRect">
              <a:avLst>
                <a:gd name="adj" fmla="val 2148"/>
              </a:avLst>
            </a:prstGeom>
            <a:noFill/>
            <a:ln w="9525">
              <a:solidFill>
                <a:schemeClr val="tx2">
                  <a:lumMod val="50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BR" dirty="0">
                  <a:solidFill>
                    <a:srgbClr val="C00000"/>
                  </a:solidFill>
                  <a:latin typeface="Eras Demi ITC" pitchFamily="34" charset="0"/>
                </a:rPr>
                <a:t>8</a:t>
              </a:r>
              <a:r>
                <a:rPr lang="pt-BR" dirty="0" smtClean="0">
                  <a:solidFill>
                    <a:srgbClr val="C00000"/>
                  </a:solidFill>
                  <a:latin typeface="Eras Demi ITC" pitchFamily="34" charset="0"/>
                </a:rPr>
                <a:t>%</a:t>
              </a:r>
              <a:endParaRPr lang="pt-BR" dirty="0">
                <a:solidFill>
                  <a:srgbClr val="C00000"/>
                </a:solidFill>
                <a:latin typeface="Eras Demi ITC" pitchFamily="34" charset="0"/>
              </a:endParaRPr>
            </a:p>
          </p:txBody>
        </p:sp>
        <p:sp>
          <p:nvSpPr>
            <p:cNvPr id="81" name="Retângulo de cantos arredondados 80"/>
            <p:cNvSpPr/>
            <p:nvPr/>
          </p:nvSpPr>
          <p:spPr>
            <a:xfrm>
              <a:off x="795646" y="3793604"/>
              <a:ext cx="918148" cy="504056"/>
            </a:xfrm>
            <a:prstGeom prst="roundRect">
              <a:avLst>
                <a:gd name="adj" fmla="val 2148"/>
              </a:avLst>
            </a:prstGeom>
            <a:solidFill>
              <a:schemeClr val="bg1">
                <a:lumMod val="85000"/>
              </a:schemeClr>
            </a:solidFill>
            <a:ln w="9525">
              <a:solidFill>
                <a:schemeClr val="tx2">
                  <a:lumMod val="50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BR" b="1" dirty="0" smtClean="0">
                  <a:solidFill>
                    <a:schemeClr val="tx1"/>
                  </a:solidFill>
                  <a:latin typeface="Eras Demi ITC" pitchFamily="34" charset="0"/>
                </a:rPr>
                <a:t>1º</a:t>
              </a:r>
              <a:endParaRPr lang="pt-BR" b="1" dirty="0">
                <a:solidFill>
                  <a:schemeClr val="tx1"/>
                </a:solidFill>
                <a:latin typeface="Eras Demi ITC" pitchFamily="34" charset="0"/>
              </a:endParaRPr>
            </a:p>
          </p:txBody>
        </p:sp>
        <p:sp>
          <p:nvSpPr>
            <p:cNvPr id="82" name="Retângulo de cantos arredondados 81"/>
            <p:cNvSpPr/>
            <p:nvPr/>
          </p:nvSpPr>
          <p:spPr>
            <a:xfrm>
              <a:off x="1821715" y="3793604"/>
              <a:ext cx="918148" cy="504056"/>
            </a:xfrm>
            <a:prstGeom prst="roundRect">
              <a:avLst>
                <a:gd name="adj" fmla="val 2148"/>
              </a:avLst>
            </a:prstGeom>
            <a:solidFill>
              <a:schemeClr val="bg1">
                <a:lumMod val="85000"/>
              </a:schemeClr>
            </a:solidFill>
            <a:ln w="9525">
              <a:solidFill>
                <a:schemeClr val="tx2">
                  <a:lumMod val="50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BR" b="1" dirty="0">
                  <a:solidFill>
                    <a:schemeClr val="tx1"/>
                  </a:solidFill>
                  <a:latin typeface="Eras Demi ITC" pitchFamily="34" charset="0"/>
                </a:rPr>
                <a:t>1º</a:t>
              </a:r>
            </a:p>
          </p:txBody>
        </p:sp>
        <p:sp>
          <p:nvSpPr>
            <p:cNvPr id="83" name="Retângulo de cantos arredondados 82"/>
            <p:cNvSpPr/>
            <p:nvPr/>
          </p:nvSpPr>
          <p:spPr>
            <a:xfrm>
              <a:off x="5940152" y="3793604"/>
              <a:ext cx="918148" cy="504056"/>
            </a:xfrm>
            <a:prstGeom prst="roundRect">
              <a:avLst>
                <a:gd name="adj" fmla="val 2148"/>
              </a:avLst>
            </a:prstGeom>
            <a:solidFill>
              <a:schemeClr val="bg1">
                <a:lumMod val="85000"/>
              </a:schemeClr>
            </a:solidFill>
            <a:ln w="9525">
              <a:solidFill>
                <a:schemeClr val="tx2">
                  <a:lumMod val="50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BR" b="1" dirty="0">
                  <a:solidFill>
                    <a:schemeClr val="tx1"/>
                  </a:solidFill>
                  <a:latin typeface="Eras Demi ITC" pitchFamily="34" charset="0"/>
                </a:rPr>
                <a:t>2</a:t>
              </a:r>
              <a:r>
                <a:rPr lang="pt-BR" b="1" dirty="0" smtClean="0">
                  <a:solidFill>
                    <a:schemeClr val="tx1"/>
                  </a:solidFill>
                  <a:latin typeface="Eras Demi ITC" pitchFamily="34" charset="0"/>
                </a:rPr>
                <a:t>º</a:t>
              </a:r>
              <a:endParaRPr lang="pt-BR" b="1" dirty="0">
                <a:solidFill>
                  <a:schemeClr val="tx1"/>
                </a:solidFill>
                <a:latin typeface="Eras Demi ITC" pitchFamily="34" charset="0"/>
              </a:endParaRPr>
            </a:p>
          </p:txBody>
        </p:sp>
        <p:sp>
          <p:nvSpPr>
            <p:cNvPr id="84" name="Retângulo de cantos arredondados 83"/>
            <p:cNvSpPr/>
            <p:nvPr/>
          </p:nvSpPr>
          <p:spPr>
            <a:xfrm>
              <a:off x="2861765" y="3793604"/>
              <a:ext cx="918148" cy="504056"/>
            </a:xfrm>
            <a:prstGeom prst="roundRect">
              <a:avLst>
                <a:gd name="adj" fmla="val 2148"/>
              </a:avLst>
            </a:prstGeom>
            <a:solidFill>
              <a:schemeClr val="bg1">
                <a:lumMod val="85000"/>
              </a:schemeClr>
            </a:solidFill>
            <a:ln w="9525">
              <a:solidFill>
                <a:schemeClr val="tx2">
                  <a:lumMod val="50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BR" b="1" dirty="0">
                  <a:solidFill>
                    <a:schemeClr val="tx1"/>
                  </a:solidFill>
                  <a:latin typeface="Eras Demi ITC" pitchFamily="34" charset="0"/>
                </a:rPr>
                <a:t>1º</a:t>
              </a:r>
            </a:p>
          </p:txBody>
        </p:sp>
        <p:sp>
          <p:nvSpPr>
            <p:cNvPr id="85" name="Retângulo de cantos arredondados 84"/>
            <p:cNvSpPr/>
            <p:nvPr/>
          </p:nvSpPr>
          <p:spPr>
            <a:xfrm>
              <a:off x="3869877" y="3793604"/>
              <a:ext cx="918148" cy="504056"/>
            </a:xfrm>
            <a:prstGeom prst="roundRect">
              <a:avLst>
                <a:gd name="adj" fmla="val 2148"/>
              </a:avLst>
            </a:prstGeom>
            <a:solidFill>
              <a:schemeClr val="bg1">
                <a:lumMod val="85000"/>
              </a:schemeClr>
            </a:solidFill>
            <a:ln w="9525">
              <a:solidFill>
                <a:schemeClr val="tx2">
                  <a:lumMod val="50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BR" b="1" dirty="0" smtClean="0">
                  <a:solidFill>
                    <a:schemeClr val="tx1"/>
                  </a:solidFill>
                  <a:latin typeface="Eras Demi ITC" pitchFamily="34" charset="0"/>
                </a:rPr>
                <a:t>2º</a:t>
              </a:r>
              <a:endParaRPr lang="pt-BR" b="1" dirty="0">
                <a:solidFill>
                  <a:schemeClr val="tx1"/>
                </a:solidFill>
                <a:latin typeface="Eras Demi ITC" pitchFamily="34" charset="0"/>
              </a:endParaRPr>
            </a:p>
          </p:txBody>
        </p:sp>
        <p:sp>
          <p:nvSpPr>
            <p:cNvPr id="86" name="Retângulo de cantos arredondados 85"/>
            <p:cNvSpPr/>
            <p:nvPr/>
          </p:nvSpPr>
          <p:spPr>
            <a:xfrm>
              <a:off x="4895896" y="3793604"/>
              <a:ext cx="918148" cy="504056"/>
            </a:xfrm>
            <a:prstGeom prst="roundRect">
              <a:avLst>
                <a:gd name="adj" fmla="val 2148"/>
              </a:avLst>
            </a:prstGeom>
            <a:solidFill>
              <a:schemeClr val="bg1">
                <a:lumMod val="85000"/>
              </a:schemeClr>
            </a:solidFill>
            <a:ln w="9525">
              <a:solidFill>
                <a:schemeClr val="tx2">
                  <a:lumMod val="50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BR" b="1" dirty="0">
                  <a:solidFill>
                    <a:schemeClr val="tx1"/>
                  </a:solidFill>
                  <a:latin typeface="Eras Demi ITC" pitchFamily="34" charset="0"/>
                </a:rPr>
                <a:t>2</a:t>
              </a:r>
              <a:r>
                <a:rPr lang="pt-BR" b="1" dirty="0" smtClean="0">
                  <a:solidFill>
                    <a:schemeClr val="tx1"/>
                  </a:solidFill>
                  <a:latin typeface="Eras Demi ITC" pitchFamily="34" charset="0"/>
                </a:rPr>
                <a:t>º</a:t>
              </a:r>
              <a:endParaRPr lang="pt-BR" b="1" dirty="0">
                <a:solidFill>
                  <a:schemeClr val="tx1"/>
                </a:solidFill>
                <a:latin typeface="Eras Demi ITC" pitchFamily="34" charset="0"/>
              </a:endParaRPr>
            </a:p>
          </p:txBody>
        </p:sp>
        <p:sp>
          <p:nvSpPr>
            <p:cNvPr id="87" name="Retângulo de cantos arredondados 86"/>
            <p:cNvSpPr/>
            <p:nvPr/>
          </p:nvSpPr>
          <p:spPr>
            <a:xfrm>
              <a:off x="6942550" y="3793604"/>
              <a:ext cx="918148" cy="504056"/>
            </a:xfrm>
            <a:prstGeom prst="roundRect">
              <a:avLst>
                <a:gd name="adj" fmla="val 2148"/>
              </a:avLst>
            </a:prstGeom>
            <a:solidFill>
              <a:schemeClr val="bg1">
                <a:lumMod val="85000"/>
              </a:schemeClr>
            </a:solidFill>
            <a:ln w="9525">
              <a:solidFill>
                <a:schemeClr val="tx2">
                  <a:lumMod val="50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BR" b="1" dirty="0" smtClean="0">
                  <a:solidFill>
                    <a:schemeClr val="tx1"/>
                  </a:solidFill>
                  <a:latin typeface="Eras Demi ITC" pitchFamily="34" charset="0"/>
                </a:rPr>
                <a:t>3º</a:t>
              </a:r>
              <a:endParaRPr lang="pt-BR" b="1" dirty="0">
                <a:solidFill>
                  <a:schemeClr val="tx1"/>
                </a:solidFill>
                <a:latin typeface="Eras Demi ITC" pitchFamily="34" charset="0"/>
              </a:endParaRPr>
            </a:p>
          </p:txBody>
        </p:sp>
        <p:sp>
          <p:nvSpPr>
            <p:cNvPr id="88" name="Retângulo de cantos arredondados 87"/>
            <p:cNvSpPr/>
            <p:nvPr/>
          </p:nvSpPr>
          <p:spPr>
            <a:xfrm>
              <a:off x="7950662" y="3793604"/>
              <a:ext cx="918148" cy="504056"/>
            </a:xfrm>
            <a:prstGeom prst="roundRect">
              <a:avLst>
                <a:gd name="adj" fmla="val 2148"/>
              </a:avLst>
            </a:prstGeom>
            <a:solidFill>
              <a:schemeClr val="bg1">
                <a:lumMod val="85000"/>
              </a:schemeClr>
            </a:solidFill>
            <a:ln w="9525">
              <a:solidFill>
                <a:schemeClr val="tx2">
                  <a:lumMod val="50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BR" b="1" dirty="0" smtClean="0">
                  <a:solidFill>
                    <a:schemeClr val="tx1"/>
                  </a:solidFill>
                  <a:latin typeface="Eras Demi ITC" pitchFamily="34" charset="0"/>
                </a:rPr>
                <a:t>4º</a:t>
              </a:r>
              <a:endParaRPr lang="pt-BR" b="1" dirty="0">
                <a:solidFill>
                  <a:schemeClr val="tx1"/>
                </a:solidFill>
                <a:latin typeface="Eras Demi ITC" pitchFamily="34" charset="0"/>
              </a:endParaRPr>
            </a:p>
          </p:txBody>
        </p:sp>
        <p:sp>
          <p:nvSpPr>
            <p:cNvPr id="89" name="Retângulo de cantos arredondados 88"/>
            <p:cNvSpPr/>
            <p:nvPr/>
          </p:nvSpPr>
          <p:spPr>
            <a:xfrm>
              <a:off x="795646" y="4225652"/>
              <a:ext cx="918148" cy="936104"/>
            </a:xfrm>
            <a:prstGeom prst="roundRect">
              <a:avLst>
                <a:gd name="adj" fmla="val 2148"/>
              </a:avLst>
            </a:prstGeom>
            <a:noFill/>
            <a:ln w="9525">
              <a:solidFill>
                <a:schemeClr val="tx2">
                  <a:lumMod val="50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BR" dirty="0" smtClean="0">
                  <a:solidFill>
                    <a:srgbClr val="C00000"/>
                  </a:solidFill>
                  <a:latin typeface="Eras Demi ITC" pitchFamily="34" charset="0"/>
                </a:rPr>
                <a:t>61%</a:t>
              </a:r>
              <a:endParaRPr lang="pt-BR" dirty="0">
                <a:solidFill>
                  <a:srgbClr val="C00000"/>
                </a:solidFill>
                <a:latin typeface="Eras Demi ITC" pitchFamily="34" charset="0"/>
              </a:endParaRPr>
            </a:p>
          </p:txBody>
        </p:sp>
        <p:sp>
          <p:nvSpPr>
            <p:cNvPr id="90" name="Retângulo de cantos arredondados 89"/>
            <p:cNvSpPr/>
            <p:nvPr/>
          </p:nvSpPr>
          <p:spPr>
            <a:xfrm>
              <a:off x="1821715" y="4225652"/>
              <a:ext cx="918148" cy="936104"/>
            </a:xfrm>
            <a:prstGeom prst="roundRect">
              <a:avLst>
                <a:gd name="adj" fmla="val 2148"/>
              </a:avLst>
            </a:prstGeom>
            <a:noFill/>
            <a:ln w="9525">
              <a:solidFill>
                <a:schemeClr val="tx2">
                  <a:lumMod val="50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BR" dirty="0" smtClean="0">
                  <a:solidFill>
                    <a:srgbClr val="C00000"/>
                  </a:solidFill>
                  <a:latin typeface="Eras Demi ITC" pitchFamily="34" charset="0"/>
                </a:rPr>
                <a:t>20%</a:t>
              </a:r>
              <a:endParaRPr lang="pt-BR" dirty="0">
                <a:solidFill>
                  <a:srgbClr val="C00000"/>
                </a:solidFill>
                <a:latin typeface="Eras Demi ITC" pitchFamily="34" charset="0"/>
              </a:endParaRPr>
            </a:p>
          </p:txBody>
        </p:sp>
        <p:sp>
          <p:nvSpPr>
            <p:cNvPr id="91" name="Retângulo de cantos arredondados 90"/>
            <p:cNvSpPr/>
            <p:nvPr/>
          </p:nvSpPr>
          <p:spPr>
            <a:xfrm>
              <a:off x="5940152" y="4225652"/>
              <a:ext cx="918148" cy="936104"/>
            </a:xfrm>
            <a:prstGeom prst="roundRect">
              <a:avLst>
                <a:gd name="adj" fmla="val 2148"/>
              </a:avLst>
            </a:prstGeom>
            <a:noFill/>
            <a:ln w="9525">
              <a:solidFill>
                <a:schemeClr val="tx2">
                  <a:lumMod val="50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BR" dirty="0" smtClean="0">
                  <a:solidFill>
                    <a:srgbClr val="C00000"/>
                  </a:solidFill>
                  <a:latin typeface="Eras Demi ITC" pitchFamily="34" charset="0"/>
                </a:rPr>
                <a:t>15%</a:t>
              </a:r>
              <a:endParaRPr lang="pt-BR" dirty="0">
                <a:solidFill>
                  <a:srgbClr val="C00000"/>
                </a:solidFill>
                <a:latin typeface="Eras Demi ITC" pitchFamily="34" charset="0"/>
              </a:endParaRPr>
            </a:p>
          </p:txBody>
        </p:sp>
        <p:sp>
          <p:nvSpPr>
            <p:cNvPr id="92" name="Retângulo de cantos arredondados 91"/>
            <p:cNvSpPr/>
            <p:nvPr/>
          </p:nvSpPr>
          <p:spPr>
            <a:xfrm>
              <a:off x="2861765" y="4225652"/>
              <a:ext cx="918148" cy="936104"/>
            </a:xfrm>
            <a:prstGeom prst="roundRect">
              <a:avLst>
                <a:gd name="adj" fmla="val 2148"/>
              </a:avLst>
            </a:prstGeom>
            <a:noFill/>
            <a:ln w="9525">
              <a:solidFill>
                <a:schemeClr val="tx2">
                  <a:lumMod val="50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BR" dirty="0" smtClean="0">
                  <a:solidFill>
                    <a:srgbClr val="C00000"/>
                  </a:solidFill>
                  <a:latin typeface="Eras Demi ITC" pitchFamily="34" charset="0"/>
                </a:rPr>
                <a:t>33%</a:t>
              </a:r>
              <a:endParaRPr lang="pt-BR" dirty="0">
                <a:solidFill>
                  <a:srgbClr val="C00000"/>
                </a:solidFill>
                <a:latin typeface="Eras Demi ITC" pitchFamily="34" charset="0"/>
              </a:endParaRPr>
            </a:p>
          </p:txBody>
        </p:sp>
        <p:sp>
          <p:nvSpPr>
            <p:cNvPr id="93" name="Retângulo de cantos arredondados 92"/>
            <p:cNvSpPr/>
            <p:nvPr/>
          </p:nvSpPr>
          <p:spPr>
            <a:xfrm>
              <a:off x="3869877" y="4225652"/>
              <a:ext cx="918148" cy="936104"/>
            </a:xfrm>
            <a:prstGeom prst="roundRect">
              <a:avLst>
                <a:gd name="adj" fmla="val 2148"/>
              </a:avLst>
            </a:prstGeom>
            <a:noFill/>
            <a:ln w="9525">
              <a:solidFill>
                <a:schemeClr val="tx2">
                  <a:lumMod val="50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BR" dirty="0" smtClean="0">
                  <a:solidFill>
                    <a:srgbClr val="C00000"/>
                  </a:solidFill>
                  <a:latin typeface="Eras Demi ITC" pitchFamily="34" charset="0"/>
                </a:rPr>
                <a:t>16%</a:t>
              </a:r>
              <a:endParaRPr lang="pt-BR" dirty="0">
                <a:solidFill>
                  <a:srgbClr val="C00000"/>
                </a:solidFill>
                <a:latin typeface="Eras Demi ITC" pitchFamily="34" charset="0"/>
              </a:endParaRPr>
            </a:p>
          </p:txBody>
        </p:sp>
        <p:sp>
          <p:nvSpPr>
            <p:cNvPr id="94" name="Retângulo de cantos arredondados 93"/>
            <p:cNvSpPr/>
            <p:nvPr/>
          </p:nvSpPr>
          <p:spPr>
            <a:xfrm>
              <a:off x="4895896" y="4225652"/>
              <a:ext cx="918148" cy="936104"/>
            </a:xfrm>
            <a:prstGeom prst="roundRect">
              <a:avLst>
                <a:gd name="adj" fmla="val 2148"/>
              </a:avLst>
            </a:prstGeom>
            <a:noFill/>
            <a:ln w="9525">
              <a:solidFill>
                <a:schemeClr val="tx2">
                  <a:lumMod val="50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BR" dirty="0" smtClean="0">
                  <a:solidFill>
                    <a:srgbClr val="C00000"/>
                  </a:solidFill>
                  <a:latin typeface="Eras Demi ITC" pitchFamily="34" charset="0"/>
                </a:rPr>
                <a:t>31%</a:t>
              </a:r>
              <a:endParaRPr lang="pt-BR" dirty="0">
                <a:solidFill>
                  <a:srgbClr val="C00000"/>
                </a:solidFill>
                <a:latin typeface="Eras Demi ITC" pitchFamily="34" charset="0"/>
              </a:endParaRPr>
            </a:p>
          </p:txBody>
        </p:sp>
        <p:sp>
          <p:nvSpPr>
            <p:cNvPr id="95" name="Retângulo de cantos arredondados 94"/>
            <p:cNvSpPr/>
            <p:nvPr/>
          </p:nvSpPr>
          <p:spPr>
            <a:xfrm>
              <a:off x="6942550" y="4225652"/>
              <a:ext cx="918148" cy="936104"/>
            </a:xfrm>
            <a:prstGeom prst="roundRect">
              <a:avLst>
                <a:gd name="adj" fmla="val 2148"/>
              </a:avLst>
            </a:prstGeom>
            <a:noFill/>
            <a:ln w="9525">
              <a:solidFill>
                <a:schemeClr val="tx2">
                  <a:lumMod val="50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BR" dirty="0">
                  <a:solidFill>
                    <a:srgbClr val="C00000"/>
                  </a:solidFill>
                  <a:latin typeface="Eras Demi ITC" pitchFamily="34" charset="0"/>
                </a:rPr>
                <a:t>8</a:t>
              </a:r>
              <a:r>
                <a:rPr lang="pt-BR" dirty="0" smtClean="0">
                  <a:solidFill>
                    <a:srgbClr val="C00000"/>
                  </a:solidFill>
                  <a:latin typeface="Eras Demi ITC" pitchFamily="34" charset="0"/>
                </a:rPr>
                <a:t>%</a:t>
              </a:r>
              <a:endParaRPr lang="pt-BR" dirty="0">
                <a:solidFill>
                  <a:srgbClr val="C00000"/>
                </a:solidFill>
                <a:latin typeface="Eras Demi ITC" pitchFamily="34" charset="0"/>
              </a:endParaRPr>
            </a:p>
          </p:txBody>
        </p:sp>
        <p:sp>
          <p:nvSpPr>
            <p:cNvPr id="96" name="Retângulo de cantos arredondados 95"/>
            <p:cNvSpPr/>
            <p:nvPr/>
          </p:nvSpPr>
          <p:spPr>
            <a:xfrm>
              <a:off x="7950662" y="4225652"/>
              <a:ext cx="918148" cy="936104"/>
            </a:xfrm>
            <a:prstGeom prst="roundRect">
              <a:avLst>
                <a:gd name="adj" fmla="val 2148"/>
              </a:avLst>
            </a:prstGeom>
            <a:noFill/>
            <a:ln w="9525">
              <a:solidFill>
                <a:schemeClr val="tx2">
                  <a:lumMod val="50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BR" dirty="0" smtClean="0">
                  <a:solidFill>
                    <a:srgbClr val="C00000"/>
                  </a:solidFill>
                  <a:latin typeface="Eras Demi ITC" pitchFamily="34" charset="0"/>
                </a:rPr>
                <a:t>3%</a:t>
              </a:r>
              <a:endParaRPr lang="pt-BR" dirty="0">
                <a:solidFill>
                  <a:srgbClr val="C00000"/>
                </a:solidFill>
                <a:latin typeface="Eras Demi ITC" pitchFamily="34" charset="0"/>
              </a:endParaRPr>
            </a:p>
          </p:txBody>
        </p:sp>
        <p:cxnSp>
          <p:nvCxnSpPr>
            <p:cNvPr id="97" name="Conector reto 96"/>
            <p:cNvCxnSpPr>
              <a:stCxn id="65" idx="2"/>
              <a:endCxn id="54" idx="0"/>
            </p:cNvCxnSpPr>
            <p:nvPr/>
          </p:nvCxnSpPr>
          <p:spPr>
            <a:xfrm flipH="1">
              <a:off x="1254720" y="2065412"/>
              <a:ext cx="2857" cy="216024"/>
            </a:xfrm>
            <a:prstGeom prst="line">
              <a:avLst/>
            </a:prstGeom>
            <a:ln w="38100">
              <a:solidFill>
                <a:schemeClr val="tx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8" name="Conector reto 97"/>
            <p:cNvCxnSpPr>
              <a:stCxn id="66" idx="2"/>
              <a:endCxn id="55" idx="0"/>
            </p:cNvCxnSpPr>
            <p:nvPr/>
          </p:nvCxnSpPr>
          <p:spPr>
            <a:xfrm flipH="1">
              <a:off x="2280789" y="2065412"/>
              <a:ext cx="2857" cy="216024"/>
            </a:xfrm>
            <a:prstGeom prst="line">
              <a:avLst/>
            </a:prstGeom>
            <a:ln w="38100">
              <a:solidFill>
                <a:schemeClr val="tx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Conector reto 98"/>
            <p:cNvCxnSpPr>
              <a:endCxn id="59" idx="0"/>
            </p:cNvCxnSpPr>
            <p:nvPr/>
          </p:nvCxnSpPr>
          <p:spPr>
            <a:xfrm flipH="1">
              <a:off x="6399226" y="2065412"/>
              <a:ext cx="2857" cy="216024"/>
            </a:xfrm>
            <a:prstGeom prst="line">
              <a:avLst/>
            </a:prstGeom>
            <a:ln w="38100">
              <a:solidFill>
                <a:schemeClr val="tx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Conector reto 99"/>
            <p:cNvCxnSpPr/>
            <p:nvPr/>
          </p:nvCxnSpPr>
          <p:spPr>
            <a:xfrm flipH="1">
              <a:off x="3248831" y="2065412"/>
              <a:ext cx="2857" cy="216024"/>
            </a:xfrm>
            <a:prstGeom prst="line">
              <a:avLst/>
            </a:prstGeom>
            <a:ln w="38100">
              <a:solidFill>
                <a:schemeClr val="tx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Conector reto 100"/>
            <p:cNvCxnSpPr>
              <a:stCxn id="69" idx="2"/>
              <a:endCxn id="61" idx="0"/>
            </p:cNvCxnSpPr>
            <p:nvPr/>
          </p:nvCxnSpPr>
          <p:spPr>
            <a:xfrm flipH="1">
              <a:off x="4328951" y="2065412"/>
              <a:ext cx="2857" cy="216024"/>
            </a:xfrm>
            <a:prstGeom prst="line">
              <a:avLst/>
            </a:prstGeom>
            <a:ln w="38100">
              <a:solidFill>
                <a:schemeClr val="tx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Conector reto 101"/>
            <p:cNvCxnSpPr/>
            <p:nvPr/>
          </p:nvCxnSpPr>
          <p:spPr>
            <a:xfrm flipH="1">
              <a:off x="5364088" y="2065412"/>
              <a:ext cx="2857" cy="216024"/>
            </a:xfrm>
            <a:prstGeom prst="line">
              <a:avLst/>
            </a:prstGeom>
            <a:ln w="38100">
              <a:solidFill>
                <a:schemeClr val="tx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Conector reto 102"/>
            <p:cNvCxnSpPr>
              <a:stCxn id="71" idx="2"/>
              <a:endCxn id="63" idx="0"/>
            </p:cNvCxnSpPr>
            <p:nvPr/>
          </p:nvCxnSpPr>
          <p:spPr>
            <a:xfrm flipH="1">
              <a:off x="7401624" y="2065412"/>
              <a:ext cx="2857" cy="216024"/>
            </a:xfrm>
            <a:prstGeom prst="line">
              <a:avLst/>
            </a:prstGeom>
            <a:ln w="38100">
              <a:solidFill>
                <a:schemeClr val="tx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Conector reto 103"/>
            <p:cNvCxnSpPr>
              <a:stCxn id="72" idx="2"/>
              <a:endCxn id="64" idx="0"/>
            </p:cNvCxnSpPr>
            <p:nvPr/>
          </p:nvCxnSpPr>
          <p:spPr>
            <a:xfrm flipH="1">
              <a:off x="8409736" y="2065412"/>
              <a:ext cx="2857" cy="216024"/>
            </a:xfrm>
            <a:prstGeom prst="line">
              <a:avLst/>
            </a:prstGeom>
            <a:ln w="38100">
              <a:solidFill>
                <a:schemeClr val="tx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Conector reto 104"/>
            <p:cNvCxnSpPr>
              <a:stCxn id="73" idx="2"/>
              <a:endCxn id="81" idx="0"/>
            </p:cNvCxnSpPr>
            <p:nvPr/>
          </p:nvCxnSpPr>
          <p:spPr>
            <a:xfrm>
              <a:off x="1254720" y="3649588"/>
              <a:ext cx="0" cy="144016"/>
            </a:xfrm>
            <a:prstGeom prst="line">
              <a:avLst/>
            </a:prstGeom>
            <a:ln w="38100">
              <a:solidFill>
                <a:schemeClr val="tx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6" name="Conector reto 105"/>
            <p:cNvCxnSpPr>
              <a:stCxn id="74" idx="2"/>
              <a:endCxn id="82" idx="0"/>
            </p:cNvCxnSpPr>
            <p:nvPr/>
          </p:nvCxnSpPr>
          <p:spPr>
            <a:xfrm>
              <a:off x="2280789" y="3649588"/>
              <a:ext cx="0" cy="144016"/>
            </a:xfrm>
            <a:prstGeom prst="line">
              <a:avLst/>
            </a:prstGeom>
            <a:ln w="38100">
              <a:solidFill>
                <a:schemeClr val="tx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" name="Conector reto 106"/>
            <p:cNvCxnSpPr>
              <a:stCxn id="75" idx="2"/>
              <a:endCxn id="83" idx="0"/>
            </p:cNvCxnSpPr>
            <p:nvPr/>
          </p:nvCxnSpPr>
          <p:spPr>
            <a:xfrm>
              <a:off x="6399226" y="3649588"/>
              <a:ext cx="0" cy="144016"/>
            </a:xfrm>
            <a:prstGeom prst="line">
              <a:avLst/>
            </a:prstGeom>
            <a:ln w="38100">
              <a:solidFill>
                <a:schemeClr val="tx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Conector reto 107"/>
            <p:cNvCxnSpPr/>
            <p:nvPr/>
          </p:nvCxnSpPr>
          <p:spPr>
            <a:xfrm>
              <a:off x="3248831" y="3649588"/>
              <a:ext cx="0" cy="144016"/>
            </a:xfrm>
            <a:prstGeom prst="line">
              <a:avLst/>
            </a:prstGeom>
            <a:ln w="38100">
              <a:solidFill>
                <a:schemeClr val="tx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" name="Conector reto 108"/>
            <p:cNvCxnSpPr>
              <a:stCxn id="77" idx="2"/>
              <a:endCxn id="85" idx="0"/>
            </p:cNvCxnSpPr>
            <p:nvPr/>
          </p:nvCxnSpPr>
          <p:spPr>
            <a:xfrm>
              <a:off x="4328951" y="3649588"/>
              <a:ext cx="0" cy="144016"/>
            </a:xfrm>
            <a:prstGeom prst="line">
              <a:avLst/>
            </a:prstGeom>
            <a:ln w="38100">
              <a:solidFill>
                <a:schemeClr val="tx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0" name="Conector reto 109"/>
            <p:cNvCxnSpPr>
              <a:stCxn id="79" idx="2"/>
              <a:endCxn id="87" idx="0"/>
            </p:cNvCxnSpPr>
            <p:nvPr/>
          </p:nvCxnSpPr>
          <p:spPr>
            <a:xfrm>
              <a:off x="7401624" y="3649588"/>
              <a:ext cx="0" cy="144016"/>
            </a:xfrm>
            <a:prstGeom prst="line">
              <a:avLst/>
            </a:prstGeom>
            <a:ln w="38100">
              <a:solidFill>
                <a:schemeClr val="tx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1" name="Conector reto 110"/>
            <p:cNvCxnSpPr>
              <a:stCxn id="80" idx="2"/>
              <a:endCxn id="88" idx="0"/>
            </p:cNvCxnSpPr>
            <p:nvPr/>
          </p:nvCxnSpPr>
          <p:spPr>
            <a:xfrm>
              <a:off x="8409736" y="3649588"/>
              <a:ext cx="0" cy="144016"/>
            </a:xfrm>
            <a:prstGeom prst="line">
              <a:avLst/>
            </a:prstGeom>
            <a:ln w="38100">
              <a:solidFill>
                <a:schemeClr val="tx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2" name="CaixaDeTexto 111"/>
            <p:cNvSpPr txBox="1"/>
            <p:nvPr/>
          </p:nvSpPr>
          <p:spPr>
            <a:xfrm rot="16200000">
              <a:off x="-234845" y="2786196"/>
              <a:ext cx="1372840" cy="353943"/>
            </a:xfrm>
            <a:prstGeom prst="rect">
              <a:avLst/>
            </a:prstGeom>
            <a:solidFill>
              <a:schemeClr val="bg2"/>
            </a:solidFill>
            <a:ln>
              <a:solidFill>
                <a:schemeClr val="tx2">
                  <a:lumMod val="50000"/>
                </a:schemeClr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pt-BR" sz="1700" b="1" dirty="0" smtClean="0">
                  <a:latin typeface="Eras Demi ITC" pitchFamily="34" charset="0"/>
                </a:rPr>
                <a:t>Exportação</a:t>
              </a:r>
              <a:endParaRPr lang="pt-BR" sz="1700" b="1" dirty="0">
                <a:latin typeface="Eras Demi ITC" pitchFamily="34" charset="0"/>
              </a:endParaRPr>
            </a:p>
          </p:txBody>
        </p:sp>
        <p:sp>
          <p:nvSpPr>
            <p:cNvPr id="113" name="CaixaDeTexto 112"/>
            <p:cNvSpPr txBox="1"/>
            <p:nvPr/>
          </p:nvSpPr>
          <p:spPr>
            <a:xfrm rot="16200000">
              <a:off x="-232501" y="4300708"/>
              <a:ext cx="1368152" cy="353943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tx2">
                  <a:lumMod val="50000"/>
                </a:schemeClr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pt-BR" sz="1700" b="1" dirty="0" smtClean="0">
                  <a:latin typeface="Eras Demi ITC" pitchFamily="34" charset="0"/>
                </a:rPr>
                <a:t>Produção</a:t>
              </a:r>
              <a:endParaRPr lang="pt-BR" sz="1700" b="1" dirty="0">
                <a:latin typeface="Eras Demi ITC" pitchFamily="34" charset="0"/>
              </a:endParaRPr>
            </a:p>
          </p:txBody>
        </p:sp>
        <p:sp>
          <p:nvSpPr>
            <p:cNvPr id="114" name="CaixaDeTexto 113"/>
            <p:cNvSpPr txBox="1"/>
            <p:nvPr/>
          </p:nvSpPr>
          <p:spPr>
            <a:xfrm>
              <a:off x="741594" y="759743"/>
              <a:ext cx="1062164" cy="2180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t-BR" sz="1100" dirty="0" smtClean="0">
                  <a:latin typeface="Eras Demi ITC" pitchFamily="34" charset="0"/>
                </a:rPr>
                <a:t>Suco Laranja</a:t>
              </a:r>
              <a:endParaRPr lang="pt-BR" sz="1100" dirty="0">
                <a:latin typeface="Eras Demi ITC" pitchFamily="34" charset="0"/>
              </a:endParaRPr>
            </a:p>
          </p:txBody>
        </p:sp>
        <p:sp>
          <p:nvSpPr>
            <p:cNvPr id="115" name="CaixaDeTexto 114"/>
            <p:cNvSpPr txBox="1"/>
            <p:nvPr/>
          </p:nvSpPr>
          <p:spPr>
            <a:xfrm>
              <a:off x="1857810" y="759743"/>
              <a:ext cx="810044" cy="2180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t-BR" sz="1100" dirty="0" smtClean="0">
                  <a:latin typeface="Eras Demi ITC" pitchFamily="34" charset="0"/>
                </a:rPr>
                <a:t>Açúcar</a:t>
              </a:r>
            </a:p>
          </p:txBody>
        </p:sp>
        <p:sp>
          <p:nvSpPr>
            <p:cNvPr id="116" name="CaixaDeTexto 115"/>
            <p:cNvSpPr txBox="1"/>
            <p:nvPr/>
          </p:nvSpPr>
          <p:spPr>
            <a:xfrm>
              <a:off x="5922196" y="759743"/>
              <a:ext cx="954060" cy="2180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t-BR" sz="1100" dirty="0" smtClean="0">
                  <a:latin typeface="Eras Demi ITC" pitchFamily="34" charset="0"/>
                </a:rPr>
                <a:t>C. Frango</a:t>
              </a:r>
            </a:p>
          </p:txBody>
        </p:sp>
        <p:sp>
          <p:nvSpPr>
            <p:cNvPr id="117" name="CaixaDeTexto 116"/>
            <p:cNvSpPr txBox="1"/>
            <p:nvPr/>
          </p:nvSpPr>
          <p:spPr>
            <a:xfrm>
              <a:off x="2897860" y="759743"/>
              <a:ext cx="810044" cy="2180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t-BR" sz="1100" dirty="0" smtClean="0">
                  <a:latin typeface="Eras Demi ITC" pitchFamily="34" charset="0"/>
                </a:rPr>
                <a:t>Café</a:t>
              </a:r>
            </a:p>
          </p:txBody>
        </p:sp>
        <p:sp>
          <p:nvSpPr>
            <p:cNvPr id="118" name="CaixaDeTexto 117"/>
            <p:cNvSpPr txBox="1"/>
            <p:nvPr/>
          </p:nvSpPr>
          <p:spPr>
            <a:xfrm>
              <a:off x="3905972" y="759743"/>
              <a:ext cx="810044" cy="2180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t-BR" sz="1100" dirty="0" smtClean="0">
                  <a:latin typeface="Eras Demi ITC" pitchFamily="34" charset="0"/>
                </a:rPr>
                <a:t>C. Bovina</a:t>
              </a:r>
            </a:p>
          </p:txBody>
        </p:sp>
        <p:sp>
          <p:nvSpPr>
            <p:cNvPr id="119" name="CaixaDeTexto 118"/>
            <p:cNvSpPr txBox="1"/>
            <p:nvPr/>
          </p:nvSpPr>
          <p:spPr>
            <a:xfrm>
              <a:off x="4832437" y="759743"/>
              <a:ext cx="1067645" cy="2180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t-BR" sz="1100" dirty="0" smtClean="0">
                  <a:latin typeface="Eras Demi ITC" pitchFamily="34" charset="0"/>
                </a:rPr>
                <a:t>Comp. Soja</a:t>
              </a:r>
            </a:p>
          </p:txBody>
        </p:sp>
        <p:sp>
          <p:nvSpPr>
            <p:cNvPr id="120" name="CaixaDeTexto 119"/>
            <p:cNvSpPr txBox="1"/>
            <p:nvPr/>
          </p:nvSpPr>
          <p:spPr>
            <a:xfrm>
              <a:off x="7002316" y="759743"/>
              <a:ext cx="810044" cy="2180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t-BR" sz="1100" dirty="0" smtClean="0">
                  <a:latin typeface="Eras Demi ITC" pitchFamily="34" charset="0"/>
                </a:rPr>
                <a:t>Milho</a:t>
              </a:r>
            </a:p>
          </p:txBody>
        </p:sp>
        <p:sp>
          <p:nvSpPr>
            <p:cNvPr id="121" name="CaixaDeTexto 120"/>
            <p:cNvSpPr txBox="1"/>
            <p:nvPr/>
          </p:nvSpPr>
          <p:spPr>
            <a:xfrm>
              <a:off x="7956376" y="759743"/>
              <a:ext cx="936104" cy="2180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t-BR" sz="1100" dirty="0" smtClean="0">
                  <a:latin typeface="Eras Demi ITC" pitchFamily="34" charset="0"/>
                </a:rPr>
                <a:t>C. Suína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4655447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tângulo 2"/>
          <p:cNvSpPr/>
          <p:nvPr/>
        </p:nvSpPr>
        <p:spPr>
          <a:xfrm>
            <a:off x="611560" y="1772816"/>
            <a:ext cx="1872629" cy="264687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BR" sz="16600" b="1" i="1" cap="small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4</a:t>
            </a:r>
            <a:r>
              <a:rPr lang="pt-BR" sz="16600" b="1" i="1" cap="small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 </a:t>
            </a:r>
            <a:endParaRPr lang="pt-BR" sz="16600" dirty="0">
              <a:ln>
                <a:solidFill>
                  <a:schemeClr val="bg1"/>
                </a:solidFill>
              </a:ln>
              <a:latin typeface="Cambria" panose="02040503050406030204" pitchFamily="18" charset="0"/>
            </a:endParaRPr>
          </a:p>
        </p:txBody>
      </p:sp>
      <p:sp>
        <p:nvSpPr>
          <p:cNvPr id="5" name="CaixaDeTexto 4"/>
          <p:cNvSpPr txBox="1"/>
          <p:nvPr/>
        </p:nvSpPr>
        <p:spPr>
          <a:xfrm>
            <a:off x="3419872" y="1621249"/>
            <a:ext cx="5472608" cy="1015663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pt-BR" sz="6000" b="1" i="1" cap="small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Projeções</a:t>
            </a:r>
            <a:endParaRPr lang="pt-BR" sz="1200" b="1" i="1" cap="small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31502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ixaDeTexto 3"/>
          <p:cNvSpPr txBox="1"/>
          <p:nvPr/>
        </p:nvSpPr>
        <p:spPr>
          <a:xfrm>
            <a:off x="0" y="6587391"/>
            <a:ext cx="437134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100" i="1" dirty="0" smtClean="0"/>
              <a:t>Fonte: </a:t>
            </a:r>
            <a:r>
              <a:rPr lang="pt-BR" sz="1100" i="1" dirty="0"/>
              <a:t>Fonte: AGE/Mapa e SGE/Embrapa</a:t>
            </a:r>
            <a:r>
              <a:rPr lang="pt-BR" sz="1100" i="1" dirty="0" smtClean="0"/>
              <a:t>.  Elaboração: GV Agro 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8775" y="1047041"/>
            <a:ext cx="6565146" cy="50041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ítulo 1"/>
          <p:cNvSpPr txBox="1">
            <a:spLocks/>
          </p:cNvSpPr>
          <p:nvPr/>
        </p:nvSpPr>
        <p:spPr>
          <a:xfrm>
            <a:off x="96004" y="116632"/>
            <a:ext cx="8148404" cy="691277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spcBef>
                <a:spcPct val="0"/>
              </a:spcBef>
              <a:buNone/>
              <a:defRPr sz="2800" b="1" i="1" kern="1200">
                <a:solidFill>
                  <a:schemeClr val="tx2">
                    <a:lumMod val="50000"/>
                  </a:schemeClr>
                </a:solidFill>
                <a:effectLst/>
                <a:latin typeface="Eras Demi ITC" pitchFamily="34" charset="0"/>
                <a:ea typeface="+mj-ea"/>
                <a:cs typeface="+mj-cs"/>
              </a:defRPr>
            </a:lvl1pPr>
          </a:lstStyle>
          <a:p>
            <a:r>
              <a:rPr lang="pt-BR" i="0" cap="small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Projeções  - Brasil 2025/26</a:t>
            </a:r>
            <a:endParaRPr lang="pt-BR" i="0" cap="small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683814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ixaDeTexto 3"/>
          <p:cNvSpPr txBox="1"/>
          <p:nvPr/>
        </p:nvSpPr>
        <p:spPr>
          <a:xfrm>
            <a:off x="0" y="6587391"/>
            <a:ext cx="437134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100" i="1" dirty="0" smtClean="0"/>
              <a:t>Fonte: </a:t>
            </a:r>
            <a:r>
              <a:rPr lang="pt-BR" sz="1100" i="1" dirty="0"/>
              <a:t>Fonte: AGE/Mapa e SGE/Embrapa</a:t>
            </a:r>
            <a:r>
              <a:rPr lang="pt-BR" sz="1100" i="1" dirty="0" smtClean="0"/>
              <a:t>.  Elaboração: GV Agro </a:t>
            </a:r>
          </a:p>
        </p:txBody>
      </p:sp>
      <p:sp>
        <p:nvSpPr>
          <p:cNvPr id="8" name="Título 1"/>
          <p:cNvSpPr txBox="1">
            <a:spLocks/>
          </p:cNvSpPr>
          <p:nvPr/>
        </p:nvSpPr>
        <p:spPr>
          <a:xfrm>
            <a:off x="96004" y="116632"/>
            <a:ext cx="8148404" cy="691277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spcBef>
                <a:spcPct val="0"/>
              </a:spcBef>
              <a:buNone/>
              <a:defRPr sz="2800" b="1" i="1" kern="1200">
                <a:solidFill>
                  <a:schemeClr val="tx2">
                    <a:lumMod val="50000"/>
                  </a:schemeClr>
                </a:solidFill>
                <a:effectLst/>
                <a:latin typeface="Eras Demi ITC" pitchFamily="34" charset="0"/>
                <a:ea typeface="+mj-ea"/>
                <a:cs typeface="+mj-cs"/>
              </a:defRPr>
            </a:lvl1pPr>
          </a:lstStyle>
          <a:p>
            <a:r>
              <a:rPr lang="pt-BR" i="0" cap="small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Projeções  - Brasil 2025/26</a:t>
            </a:r>
            <a:endParaRPr lang="pt-BR" i="0" cap="small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004" y="1844824"/>
            <a:ext cx="4460180" cy="36724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7" name="Gráfico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507897137"/>
              </p:ext>
            </p:extLst>
          </p:nvPr>
        </p:nvGraphicFramePr>
        <p:xfrm>
          <a:off x="4547554" y="1844824"/>
          <a:ext cx="4572000" cy="35825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9" name="Título 1"/>
          <p:cNvSpPr txBox="1">
            <a:spLocks/>
          </p:cNvSpPr>
          <p:nvPr/>
        </p:nvSpPr>
        <p:spPr>
          <a:xfrm>
            <a:off x="642768" y="836712"/>
            <a:ext cx="8555396" cy="575237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spcBef>
                <a:spcPct val="0"/>
              </a:spcBef>
              <a:buNone/>
              <a:defRPr sz="2800" b="1" i="1" kern="1200">
                <a:solidFill>
                  <a:schemeClr val="tx2">
                    <a:lumMod val="50000"/>
                  </a:schemeClr>
                </a:solidFill>
                <a:effectLst/>
                <a:latin typeface="Eras Demi ITC" pitchFamily="34" charset="0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pt-BR" sz="2400" i="0" cap="small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Crescimento da Produtividade – 2015/16 a 2025/26</a:t>
            </a:r>
            <a:endParaRPr lang="pt-BR" sz="2400" b="0" i="0" cap="small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706158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i="0" cap="small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Projeções  - Brasil 2025/26</a:t>
            </a:r>
            <a:endParaRPr lang="pt-BR" i="0" cap="small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CaixaDeTexto 3"/>
          <p:cNvSpPr txBox="1"/>
          <p:nvPr/>
        </p:nvSpPr>
        <p:spPr>
          <a:xfrm>
            <a:off x="0" y="6587391"/>
            <a:ext cx="437134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100" i="1" dirty="0" smtClean="0"/>
              <a:t>Fonte: </a:t>
            </a:r>
            <a:r>
              <a:rPr lang="pt-BR" sz="1100" i="1" dirty="0"/>
              <a:t>Fonte: AGE/Mapa e SGE/Embrapa</a:t>
            </a:r>
            <a:r>
              <a:rPr lang="pt-BR" sz="1100" i="1" dirty="0" smtClean="0"/>
              <a:t>.  Elaboração: GV Agro </a:t>
            </a:r>
          </a:p>
        </p:txBody>
      </p:sp>
      <p:graphicFrame>
        <p:nvGraphicFramePr>
          <p:cNvPr id="5" name="Gráfico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95200093"/>
              </p:ext>
            </p:extLst>
          </p:nvPr>
        </p:nvGraphicFramePr>
        <p:xfrm>
          <a:off x="0" y="1916832"/>
          <a:ext cx="5433828" cy="39604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Título 1"/>
          <p:cNvSpPr txBox="1">
            <a:spLocks/>
          </p:cNvSpPr>
          <p:nvPr/>
        </p:nvSpPr>
        <p:spPr>
          <a:xfrm>
            <a:off x="642768" y="836712"/>
            <a:ext cx="8555396" cy="575237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spcBef>
                <a:spcPct val="0"/>
              </a:spcBef>
              <a:buNone/>
              <a:defRPr sz="2800" b="1" i="1" kern="1200">
                <a:solidFill>
                  <a:schemeClr val="tx2">
                    <a:lumMod val="50000"/>
                  </a:schemeClr>
                </a:solidFill>
                <a:effectLst/>
                <a:latin typeface="Eras Demi ITC" pitchFamily="34" charset="0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pt-BR" sz="2400" i="0" cap="small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Aumento das Exportações – 2015/16 a 2025/26</a:t>
            </a:r>
            <a:endParaRPr lang="pt-BR" sz="2400" b="0" i="0" cap="small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1422552"/>
            <a:ext cx="3479633" cy="46469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06989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aixaDeTexto 4"/>
          <p:cNvSpPr txBox="1"/>
          <p:nvPr/>
        </p:nvSpPr>
        <p:spPr>
          <a:xfrm>
            <a:off x="3491880" y="1713582"/>
            <a:ext cx="5328592" cy="1015663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pt-BR" sz="6000" b="1" i="1" cap="small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Desafios</a:t>
            </a:r>
            <a:endParaRPr lang="pt-BR" sz="1200" b="1" i="1" cap="small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Retângulo 2"/>
          <p:cNvSpPr/>
          <p:nvPr/>
        </p:nvSpPr>
        <p:spPr>
          <a:xfrm>
            <a:off x="611560" y="1772816"/>
            <a:ext cx="1872629" cy="264687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BR" sz="16600" b="1" i="1" cap="small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5 </a:t>
            </a:r>
            <a:endParaRPr lang="pt-BR" sz="16600" dirty="0">
              <a:ln>
                <a:solidFill>
                  <a:schemeClr val="bg1"/>
                </a:solidFill>
              </a:ln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351722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tângulo 2"/>
          <p:cNvSpPr/>
          <p:nvPr/>
        </p:nvSpPr>
        <p:spPr>
          <a:xfrm>
            <a:off x="623063" y="908720"/>
            <a:ext cx="8341425" cy="31725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lnSpc>
                <a:spcPct val="120000"/>
              </a:lnSpc>
              <a:spcAft>
                <a:spcPts val="600"/>
              </a:spcAft>
            </a:pPr>
            <a:r>
              <a:rPr lang="pt-BR" sz="2400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ras Demi ITC" panose="020B0805030504020804" pitchFamily="34" charset="0"/>
              </a:rPr>
              <a:t>I</a:t>
            </a:r>
            <a:r>
              <a:rPr lang="pt-BR" sz="24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ras Demi ITC" panose="020B0805030504020804" pitchFamily="34" charset="0"/>
              </a:rPr>
              <a:t>. Políticas Públicas</a:t>
            </a:r>
          </a:p>
          <a:p>
            <a:pPr marL="914400" lvl="1" indent="-457200">
              <a:lnSpc>
                <a:spcPct val="114000"/>
              </a:lnSpc>
              <a:spcAft>
                <a:spcPts val="600"/>
              </a:spcAft>
              <a:buFont typeface="Courier New" panose="02070309020205020404" pitchFamily="49" charset="0"/>
              <a:buChar char="o"/>
            </a:pPr>
            <a:r>
              <a:rPr lang="pt-BR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ras Demi ITC" panose="020B0805030504020804" pitchFamily="34" charset="0"/>
              </a:rPr>
              <a:t>Renda</a:t>
            </a:r>
            <a:r>
              <a:rPr lang="pt-BR" sz="2400" dirty="0" smtClean="0">
                <a:latin typeface="Eras Demi ITC" panose="020B0805030504020804" pitchFamily="34" charset="0"/>
              </a:rPr>
              <a:t>: </a:t>
            </a:r>
          </a:p>
          <a:p>
            <a:pPr marL="1714500" lvl="3" indent="-342900">
              <a:lnSpc>
                <a:spcPct val="114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pt-BR" sz="2000" dirty="0" smtClean="0">
                <a:latin typeface="Eras Demi ITC" panose="020B0805030504020804" pitchFamily="34" charset="0"/>
              </a:rPr>
              <a:t>Crédito rural: modernizações e flexibilizações</a:t>
            </a:r>
          </a:p>
          <a:p>
            <a:pPr marL="1714500" lvl="3" indent="-342900">
              <a:lnSpc>
                <a:spcPct val="114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pt-BR" sz="2000" dirty="0" smtClean="0">
                <a:latin typeface="Eras Demi ITC" panose="020B0805030504020804" pitchFamily="34" charset="0"/>
              </a:rPr>
              <a:t>Seguro Rural: abrangência</a:t>
            </a:r>
          </a:p>
          <a:p>
            <a:pPr marL="1714500" lvl="3" indent="-342900">
              <a:lnSpc>
                <a:spcPct val="114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pt-BR" sz="2000" dirty="0" smtClean="0">
                <a:latin typeface="Eras Demi ITC" panose="020B0805030504020804" pitchFamily="34" charset="0"/>
              </a:rPr>
              <a:t>Preços de Garantia: PGPM</a:t>
            </a:r>
          </a:p>
          <a:p>
            <a:pPr marL="1714500" lvl="3" indent="-342900">
              <a:lnSpc>
                <a:spcPct val="114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pt-BR" sz="2000" dirty="0" smtClean="0">
                <a:latin typeface="Eras Demi ITC" panose="020B0805030504020804" pitchFamily="34" charset="0"/>
              </a:rPr>
              <a:t>Opções</a:t>
            </a:r>
          </a:p>
          <a:p>
            <a:pPr marL="1714500" lvl="3" indent="-342900">
              <a:lnSpc>
                <a:spcPct val="114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pt-BR" sz="2000" dirty="0" smtClean="0">
                <a:latin typeface="Eras Demi ITC" panose="020B0805030504020804" pitchFamily="34" charset="0"/>
              </a:rPr>
              <a:t>Mercado Futuro: Bolsa (BM&amp;F)</a:t>
            </a:r>
            <a:endParaRPr lang="pt-BR" sz="2000" dirty="0">
              <a:latin typeface="Eras Demi ITC" panose="020B0805030504020804" pitchFamily="34" charset="0"/>
            </a:endParaRPr>
          </a:p>
        </p:txBody>
      </p:sp>
      <p:sp>
        <p:nvSpPr>
          <p:cNvPr id="8" name="Retângulo 7"/>
          <p:cNvSpPr/>
          <p:nvPr/>
        </p:nvSpPr>
        <p:spPr>
          <a:xfrm>
            <a:off x="-11906" y="-27384"/>
            <a:ext cx="8100392" cy="646331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pt-B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t-BR" sz="3600" b="1" cap="small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ras Demi ITC" panose="020B0805030504020804" pitchFamily="34" charset="0"/>
              </a:rPr>
              <a:t>Desafios</a:t>
            </a:r>
            <a:endParaRPr lang="pt-BR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Eras Demi ITC" panose="020B0805030504020804" pitchFamily="34" charset="0"/>
            </a:endParaRPr>
          </a:p>
        </p:txBody>
      </p:sp>
      <p:sp>
        <p:nvSpPr>
          <p:cNvPr id="9" name="Retângulo 8"/>
          <p:cNvSpPr/>
          <p:nvPr/>
        </p:nvSpPr>
        <p:spPr>
          <a:xfrm>
            <a:off x="1066262" y="4075085"/>
            <a:ext cx="7272808" cy="22245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lnSpc>
                <a:spcPct val="114000"/>
              </a:lnSpc>
              <a:spcAft>
                <a:spcPts val="600"/>
              </a:spcAft>
              <a:buFont typeface="Courier New" panose="02070309020205020404" pitchFamily="49" charset="0"/>
              <a:buChar char="o"/>
            </a:pPr>
            <a:r>
              <a:rPr lang="pt-BR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ras Demi ITC" panose="020B0805030504020804" pitchFamily="34" charset="0"/>
              </a:rPr>
              <a:t>Política Comercial</a:t>
            </a:r>
            <a:r>
              <a:rPr lang="pt-BR" sz="2400" dirty="0" smtClean="0">
                <a:latin typeface="Eras Demi ITC" panose="020B0805030504020804" pitchFamily="34" charset="0"/>
              </a:rPr>
              <a:t>: </a:t>
            </a:r>
            <a:endParaRPr lang="pt-BR" sz="2400" dirty="0">
              <a:latin typeface="Eras Demi ITC" panose="020B0805030504020804" pitchFamily="34" charset="0"/>
            </a:endParaRPr>
          </a:p>
          <a:p>
            <a:pPr marL="1257300" lvl="2" indent="-342900">
              <a:lnSpc>
                <a:spcPct val="114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pt-BR" sz="2000" dirty="0" smtClean="0">
                <a:latin typeface="Eras Demi ITC" panose="020B0805030504020804" pitchFamily="34" charset="0"/>
              </a:rPr>
              <a:t>Acordos bilaterais: Mercosul x UE x TPP</a:t>
            </a:r>
          </a:p>
          <a:p>
            <a:pPr marL="1257300" lvl="2" indent="-342900">
              <a:lnSpc>
                <a:spcPct val="114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pt-BR" sz="2000" dirty="0" smtClean="0">
                <a:latin typeface="Eras Demi ITC" panose="020B0805030504020804" pitchFamily="34" charset="0"/>
              </a:rPr>
              <a:t>Agregação de valor</a:t>
            </a:r>
          </a:p>
          <a:p>
            <a:pPr marL="1257300" lvl="2" indent="-342900">
              <a:lnSpc>
                <a:spcPct val="114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pt-BR" sz="2000" dirty="0" smtClean="0">
                <a:latin typeface="Eras Demi ITC" panose="020B0805030504020804" pitchFamily="34" charset="0"/>
              </a:rPr>
              <a:t>Painéis da OMC</a:t>
            </a:r>
          </a:p>
          <a:p>
            <a:pPr marL="1257300" lvl="2" indent="-342900">
              <a:lnSpc>
                <a:spcPct val="114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pt-BR" sz="2000" dirty="0" smtClean="0">
                <a:latin typeface="Eras Demi ITC" panose="020B0805030504020804" pitchFamily="34" charset="0"/>
              </a:rPr>
              <a:t>O Mercosul</a:t>
            </a:r>
          </a:p>
        </p:txBody>
      </p:sp>
    </p:spTree>
    <p:extLst>
      <p:ext uri="{BB962C8B-B14F-4D97-AF65-F5344CB8AC3E}">
        <p14:creationId xmlns:p14="http://schemas.microsoft.com/office/powerpoint/2010/main" val="4168471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tângulo 2"/>
          <p:cNvSpPr/>
          <p:nvPr/>
        </p:nvSpPr>
        <p:spPr>
          <a:xfrm>
            <a:off x="639733" y="908720"/>
            <a:ext cx="8491193" cy="51121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  <a:spcAft>
                <a:spcPts val="600"/>
              </a:spcAft>
            </a:pPr>
            <a:r>
              <a:rPr lang="pt-BR" sz="24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ras Demi ITC" panose="020B0805030504020804" pitchFamily="34" charset="0"/>
              </a:rPr>
              <a:t>II. Custo Brasil</a:t>
            </a:r>
          </a:p>
          <a:p>
            <a:pPr marL="800100" lvl="1" indent="-342900">
              <a:lnSpc>
                <a:spcPct val="114000"/>
              </a:lnSpc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pt-BR" sz="2000" dirty="0">
                <a:latin typeface="Eras Demi ITC" panose="020B0805030504020804" pitchFamily="34" charset="0"/>
              </a:rPr>
              <a:t>Infraestrutura e logística</a:t>
            </a:r>
          </a:p>
          <a:p>
            <a:pPr marL="800100" lvl="1" indent="-342900">
              <a:lnSpc>
                <a:spcPct val="114000"/>
              </a:lnSpc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pt-BR" sz="2000" dirty="0">
                <a:latin typeface="Eras Demi ITC" panose="020B0805030504020804" pitchFamily="34" charset="0"/>
              </a:rPr>
              <a:t>Custo do Capital (juros)</a:t>
            </a:r>
          </a:p>
          <a:p>
            <a:pPr marL="800100" lvl="1" indent="-342900">
              <a:lnSpc>
                <a:spcPct val="114000"/>
              </a:lnSpc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pt-BR" sz="2000" dirty="0">
                <a:latin typeface="Eras Demi ITC" panose="020B0805030504020804" pitchFamily="34" charset="0"/>
              </a:rPr>
              <a:t>Legislação fiscal complexa e ineficiente</a:t>
            </a:r>
          </a:p>
          <a:p>
            <a:pPr marL="800100" lvl="1" indent="-342900">
              <a:lnSpc>
                <a:spcPct val="114000"/>
              </a:lnSpc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pt-BR" sz="2000" dirty="0">
                <a:latin typeface="Eras Demi ITC" panose="020B0805030504020804" pitchFamily="34" charset="0"/>
              </a:rPr>
              <a:t>Legislação trabalhista</a:t>
            </a:r>
          </a:p>
          <a:p>
            <a:pPr marL="800100" lvl="1" indent="-342900">
              <a:lnSpc>
                <a:spcPct val="114000"/>
              </a:lnSpc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pt-BR" sz="2000" dirty="0">
                <a:latin typeface="Eras Demi ITC" panose="020B0805030504020804" pitchFamily="34" charset="0"/>
              </a:rPr>
              <a:t>Mão de obra cara e de baixa produtividade</a:t>
            </a:r>
          </a:p>
          <a:p>
            <a:pPr marL="800100" lvl="1" indent="-342900">
              <a:lnSpc>
                <a:spcPct val="114000"/>
              </a:lnSpc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pt-BR" sz="2000" dirty="0">
                <a:latin typeface="Eras Demi ITC" panose="020B0805030504020804" pitchFamily="34" charset="0"/>
              </a:rPr>
              <a:t>Previdência</a:t>
            </a:r>
          </a:p>
          <a:p>
            <a:pPr marL="800100" lvl="1" indent="-342900">
              <a:lnSpc>
                <a:spcPct val="114000"/>
              </a:lnSpc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pt-BR" sz="2000" dirty="0">
                <a:latin typeface="Eras Demi ITC" panose="020B0805030504020804" pitchFamily="34" charset="0"/>
              </a:rPr>
              <a:t>Sistema educacional de baixa qualidade</a:t>
            </a:r>
          </a:p>
          <a:p>
            <a:pPr marL="800100" lvl="1" indent="-342900">
              <a:lnSpc>
                <a:spcPct val="114000"/>
              </a:lnSpc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pt-BR" sz="2000" dirty="0">
                <a:latin typeface="Eras Demi ITC" panose="020B0805030504020804" pitchFamily="34" charset="0"/>
              </a:rPr>
              <a:t>Corrupção</a:t>
            </a:r>
          </a:p>
          <a:p>
            <a:pPr marL="800100" lvl="1" indent="-342900">
              <a:lnSpc>
                <a:spcPct val="114000"/>
              </a:lnSpc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pt-BR" sz="2000" dirty="0">
                <a:latin typeface="Eras Demi ITC" panose="020B0805030504020804" pitchFamily="34" charset="0"/>
              </a:rPr>
              <a:t>Burocracia - Registro de novas moléculas</a:t>
            </a:r>
          </a:p>
        </p:txBody>
      </p:sp>
      <p:sp>
        <p:nvSpPr>
          <p:cNvPr id="8" name="Retângulo 7"/>
          <p:cNvSpPr/>
          <p:nvPr/>
        </p:nvSpPr>
        <p:spPr>
          <a:xfrm>
            <a:off x="107504" y="-27384"/>
            <a:ext cx="8100392" cy="646331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pt-B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t-BR" sz="3600" b="1" cap="small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ras Demi ITC" panose="020B0805030504020804" pitchFamily="34" charset="0"/>
              </a:rPr>
              <a:t>Desafios</a:t>
            </a:r>
            <a:endParaRPr lang="pt-BR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Eras Demi ITC" panose="020B08050305040208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251394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3491880" y="1562016"/>
            <a:ext cx="5112569" cy="193899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pt-BR" sz="6000" b="1" i="1" cap="small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Cenário Mundial</a:t>
            </a:r>
            <a:endParaRPr lang="pt-BR" sz="1200" b="1" i="1" cap="small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Retângulo 2"/>
          <p:cNvSpPr/>
          <p:nvPr/>
        </p:nvSpPr>
        <p:spPr>
          <a:xfrm>
            <a:off x="611560" y="1772816"/>
            <a:ext cx="1872629" cy="264687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BR" sz="16600" b="1" i="1" cap="small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1 </a:t>
            </a:r>
            <a:endParaRPr lang="pt-BR" sz="16600" dirty="0">
              <a:ln>
                <a:solidFill>
                  <a:schemeClr val="bg1"/>
                </a:solidFill>
              </a:ln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908385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tângulo 7"/>
          <p:cNvSpPr/>
          <p:nvPr/>
        </p:nvSpPr>
        <p:spPr>
          <a:xfrm>
            <a:off x="30148" y="0"/>
            <a:ext cx="8100392" cy="646331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pt-B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t-BR" sz="3600" b="1" cap="small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ras Demi ITC" panose="020B0805030504020804" pitchFamily="34" charset="0"/>
              </a:rPr>
              <a:t>Desafios</a:t>
            </a:r>
            <a:endParaRPr lang="pt-BR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Eras Demi ITC" panose="020B0805030504020804" pitchFamily="34" charset="0"/>
            </a:endParaRPr>
          </a:p>
        </p:txBody>
      </p:sp>
      <p:sp>
        <p:nvSpPr>
          <p:cNvPr id="6" name="Retângulo 5"/>
          <p:cNvSpPr/>
          <p:nvPr/>
        </p:nvSpPr>
        <p:spPr>
          <a:xfrm>
            <a:off x="683568" y="980728"/>
            <a:ext cx="7735317" cy="45243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  <a:spcAft>
                <a:spcPts val="600"/>
              </a:spcAft>
            </a:pPr>
            <a:r>
              <a:rPr lang="pt-BR" sz="28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ras Demi ITC" panose="020B0805030504020804" pitchFamily="34" charset="0"/>
              </a:rPr>
              <a:t>III. Segurança Jurídica</a:t>
            </a:r>
          </a:p>
          <a:p>
            <a:pPr marL="800100" lvl="1" indent="-342900">
              <a:lnSpc>
                <a:spcPct val="15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pt-BR" sz="2400" dirty="0" smtClean="0">
                <a:latin typeface="Eras Demi ITC" panose="020B0805030504020804" pitchFamily="34" charset="0"/>
              </a:rPr>
              <a:t>Respeito </a:t>
            </a:r>
            <a:r>
              <a:rPr lang="pt-BR" sz="2400" dirty="0">
                <a:latin typeface="Eras Demi ITC" panose="020B0805030504020804" pitchFamily="34" charset="0"/>
              </a:rPr>
              <a:t>a contratos</a:t>
            </a:r>
          </a:p>
          <a:p>
            <a:pPr marL="800100" lvl="1" indent="-342900">
              <a:lnSpc>
                <a:spcPct val="15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pt-BR" sz="2400" dirty="0">
                <a:latin typeface="Eras Demi ITC" panose="020B0805030504020804" pitchFamily="34" charset="0"/>
              </a:rPr>
              <a:t>Legislação trabalhista</a:t>
            </a:r>
          </a:p>
          <a:p>
            <a:pPr marL="800100" lvl="1" indent="-342900">
              <a:lnSpc>
                <a:spcPct val="15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pt-BR" sz="2400" dirty="0">
                <a:latin typeface="Eras Demi ITC" panose="020B0805030504020804" pitchFamily="34" charset="0"/>
              </a:rPr>
              <a:t>Código Florestal: PSA</a:t>
            </a:r>
          </a:p>
          <a:p>
            <a:pPr marL="800100" lvl="1" indent="-342900">
              <a:lnSpc>
                <a:spcPct val="15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pt-BR" sz="2400" dirty="0">
                <a:latin typeface="Eras Demi ITC" panose="020B0805030504020804" pitchFamily="34" charset="0"/>
              </a:rPr>
              <a:t>Direito de propriedade</a:t>
            </a:r>
          </a:p>
          <a:p>
            <a:pPr marL="800100" lvl="1" indent="-342900">
              <a:lnSpc>
                <a:spcPct val="15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pt-BR" sz="2400" dirty="0">
                <a:latin typeface="Eras Demi ITC" panose="020B0805030504020804" pitchFamily="34" charset="0"/>
              </a:rPr>
              <a:t>Terra para </a:t>
            </a:r>
            <a:r>
              <a:rPr lang="pt-BR" sz="2400" dirty="0" smtClean="0">
                <a:latin typeface="Eras Demi ITC" panose="020B0805030504020804" pitchFamily="34" charset="0"/>
              </a:rPr>
              <a:t>estrangeiros</a:t>
            </a:r>
          </a:p>
          <a:p>
            <a:pPr marL="800100" lvl="1" indent="-342900">
              <a:lnSpc>
                <a:spcPct val="15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pt-BR" sz="2400" dirty="0">
                <a:latin typeface="Eras Demi ITC" panose="020B0805030504020804" pitchFamily="34" charset="0"/>
              </a:rPr>
              <a:t>Irretroatividade das </a:t>
            </a:r>
            <a:r>
              <a:rPr lang="pt-BR" sz="2400" dirty="0" smtClean="0">
                <a:latin typeface="Eras Demi ITC" panose="020B0805030504020804" pitchFamily="34" charset="0"/>
              </a:rPr>
              <a:t>leis</a:t>
            </a:r>
            <a:endParaRPr lang="pt-BR" sz="2400" dirty="0">
              <a:latin typeface="Eras Demi ITC" panose="020B08050305040208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441094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tângulo 2"/>
          <p:cNvSpPr/>
          <p:nvPr/>
        </p:nvSpPr>
        <p:spPr>
          <a:xfrm>
            <a:off x="395536" y="941058"/>
            <a:ext cx="8712968" cy="551227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600"/>
              </a:spcAft>
            </a:pPr>
            <a:r>
              <a:rPr lang="pt-BR" sz="24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ras Demi ITC" panose="020B0805030504020804" pitchFamily="34" charset="0"/>
              </a:rPr>
              <a:t>IV. Gestão : Mudança de Paradigma</a:t>
            </a:r>
            <a:endParaRPr lang="pt-BR" sz="2400" b="1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Eras Demi ITC" panose="020B0805030504020804" pitchFamily="34" charset="0"/>
            </a:endParaRPr>
          </a:p>
          <a:p>
            <a:pPr marL="285750" lvl="0" indent="-285750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pt-BR" sz="2200" dirty="0" smtClean="0">
                <a:latin typeface="Eras Demi ITC" panose="020B0805030504020804" pitchFamily="34" charset="0"/>
              </a:rPr>
              <a:t>Controle de Custos: contabilidade específica</a:t>
            </a:r>
            <a:endParaRPr lang="pt-BR" sz="2200" dirty="0">
              <a:latin typeface="Eras Demi ITC" panose="020B0805030504020804" pitchFamily="34" charset="0"/>
            </a:endParaRPr>
          </a:p>
          <a:p>
            <a:pPr marL="285750" lvl="0" indent="-285750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pt-BR" sz="2200" dirty="0" smtClean="0">
                <a:latin typeface="Eras Demi ITC" panose="020B0805030504020804" pitchFamily="34" charset="0"/>
              </a:rPr>
              <a:t>Gestão Comercial: na compra de insumos e na venda da produção; informações de mercado</a:t>
            </a:r>
          </a:p>
          <a:p>
            <a:pPr marL="285750" lvl="0" indent="-285750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pt-BR" sz="2200" dirty="0" smtClean="0">
                <a:latin typeface="Eras Demi ITC" panose="020B0805030504020804" pitchFamily="34" charset="0"/>
              </a:rPr>
              <a:t>Gestão Financeira: juros pagos x aplicação do saldo de caixa</a:t>
            </a:r>
          </a:p>
          <a:p>
            <a:pPr marL="285750" lvl="0" indent="-285750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pt-BR" sz="2200" dirty="0" smtClean="0">
                <a:latin typeface="Eras Demi ITC" panose="020B0805030504020804" pitchFamily="34" charset="0"/>
              </a:rPr>
              <a:t>Gestão Fiscal: IR, diferimentos do ICMS, atualização de regras</a:t>
            </a:r>
          </a:p>
          <a:p>
            <a:pPr marL="285750" lvl="0" indent="-285750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pt-BR" sz="2200" dirty="0" smtClean="0">
                <a:latin typeface="Eras Demi ITC" panose="020B0805030504020804" pitchFamily="34" charset="0"/>
              </a:rPr>
              <a:t>Gestão RH: mecanização, capacitação e treinamento</a:t>
            </a:r>
          </a:p>
          <a:p>
            <a:pPr marL="285750" lvl="0" indent="-285750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pt-BR" sz="2200" dirty="0" smtClean="0">
                <a:latin typeface="Eras Demi ITC" panose="020B0805030504020804" pitchFamily="34" charset="0"/>
              </a:rPr>
              <a:t>Gestão Ambiental: Código  Florestal, Recipientes de defensivos, Certificação, Rastreabilidade</a:t>
            </a:r>
          </a:p>
          <a:p>
            <a:pPr marL="285750" lvl="0" indent="-285750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pt-BR" sz="2200" dirty="0" smtClean="0">
                <a:latin typeface="Eras Demi ITC" panose="020B0805030504020804" pitchFamily="34" charset="0"/>
              </a:rPr>
              <a:t>Gestão Social: relacionamento na cadeia produtiva, na comunidade, educação, saúde, lazer</a:t>
            </a:r>
          </a:p>
        </p:txBody>
      </p:sp>
      <p:sp>
        <p:nvSpPr>
          <p:cNvPr id="5" name="Retângulo 4"/>
          <p:cNvSpPr/>
          <p:nvPr/>
        </p:nvSpPr>
        <p:spPr>
          <a:xfrm>
            <a:off x="107504" y="46365"/>
            <a:ext cx="8100392" cy="646331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pt-B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t-BR" sz="3600" b="1" cap="small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ras Demi ITC" panose="020B0805030504020804" pitchFamily="34" charset="0"/>
              </a:rPr>
              <a:t>Desafios</a:t>
            </a:r>
            <a:endParaRPr lang="pt-BR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Eras Demi ITC" panose="020B08050305040208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909855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tângulo 2"/>
          <p:cNvSpPr/>
          <p:nvPr/>
        </p:nvSpPr>
        <p:spPr>
          <a:xfrm>
            <a:off x="251520" y="980728"/>
            <a:ext cx="8784976" cy="49521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600"/>
              </a:spcAft>
            </a:pPr>
            <a:r>
              <a:rPr lang="pt-BR" sz="2400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ras Demi ITC" panose="020B0805030504020804" pitchFamily="34" charset="0"/>
              </a:rPr>
              <a:t>V</a:t>
            </a:r>
            <a:r>
              <a:rPr lang="pt-BR" sz="24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ras Demi ITC" panose="020B0805030504020804" pitchFamily="34" charset="0"/>
              </a:rPr>
              <a:t>. Gestão: Mudança de Paradigma</a:t>
            </a:r>
            <a:endParaRPr lang="pt-BR" sz="2400" b="1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Eras Demi ITC" panose="020B0805030504020804" pitchFamily="34" charset="0"/>
            </a:endParaRPr>
          </a:p>
          <a:p>
            <a:pPr marL="285750" indent="-285750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pt-BR" sz="2400" dirty="0" smtClean="0">
                <a:latin typeface="Eras Demi ITC" panose="020B0805030504020804" pitchFamily="34" charset="0"/>
              </a:rPr>
              <a:t>Gestão </a:t>
            </a:r>
            <a:r>
              <a:rPr lang="pt-BR" sz="2400" dirty="0">
                <a:latin typeface="Eras Demi ITC" panose="020B0805030504020804" pitchFamily="34" charset="0"/>
              </a:rPr>
              <a:t>de Risco: Hedge, mercados futuros, </a:t>
            </a:r>
            <a:r>
              <a:rPr lang="pt-BR" sz="2400" dirty="0" err="1">
                <a:latin typeface="Eras Demi ITC" panose="020B0805030504020804" pitchFamily="34" charset="0"/>
              </a:rPr>
              <a:t>barter</a:t>
            </a:r>
            <a:r>
              <a:rPr lang="pt-BR" sz="2400" dirty="0">
                <a:latin typeface="Eras Demi ITC" panose="020B0805030504020804" pitchFamily="34" charset="0"/>
              </a:rPr>
              <a:t>, </a:t>
            </a:r>
            <a:r>
              <a:rPr lang="pt-BR" sz="2400" dirty="0" smtClean="0">
                <a:latin typeface="Eras Demi ITC" panose="020B0805030504020804" pitchFamily="34" charset="0"/>
              </a:rPr>
              <a:t>seguro</a:t>
            </a:r>
          </a:p>
          <a:p>
            <a:pPr marL="285750" indent="-285750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pt-BR" sz="2400" dirty="0" smtClean="0">
                <a:latin typeface="Eras Demi ITC" panose="020B0805030504020804" pitchFamily="34" charset="0"/>
              </a:rPr>
              <a:t>Associativismo e cooperativismo: fortalecimento</a:t>
            </a:r>
          </a:p>
          <a:p>
            <a:pPr marL="285750" lvl="0" indent="-285750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pt-BR" sz="2400" dirty="0" smtClean="0">
                <a:latin typeface="Eras Demi ITC" panose="020B0805030504020804" pitchFamily="34" charset="0"/>
              </a:rPr>
              <a:t>Gestão Jurídica: legislações mutantes</a:t>
            </a:r>
          </a:p>
          <a:p>
            <a:pPr marL="285750" lvl="0" indent="-285750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pt-BR" sz="2400" dirty="0" smtClean="0">
                <a:latin typeface="Eras Demi ITC" panose="020B0805030504020804" pitchFamily="34" charset="0"/>
              </a:rPr>
              <a:t>O papel das instituições de representação:  </a:t>
            </a:r>
          </a:p>
          <a:p>
            <a:pPr lvl="1">
              <a:lnSpc>
                <a:spcPct val="130000"/>
              </a:lnSpc>
              <a:spcAft>
                <a:spcPts val="600"/>
              </a:spcAft>
            </a:pPr>
            <a:r>
              <a:rPr lang="pt-BR" sz="2400" dirty="0">
                <a:latin typeface="Eras Demi ITC" panose="020B0805030504020804" pitchFamily="34" charset="0"/>
              </a:rPr>
              <a:t>R</a:t>
            </a:r>
            <a:r>
              <a:rPr lang="pt-BR" sz="2400" dirty="0" smtClean="0">
                <a:latin typeface="Eras Demi ITC" panose="020B0805030504020804" pitchFamily="34" charset="0"/>
              </a:rPr>
              <a:t>elacionamento com o governo, </a:t>
            </a:r>
          </a:p>
          <a:p>
            <a:pPr lvl="1">
              <a:lnSpc>
                <a:spcPct val="130000"/>
              </a:lnSpc>
              <a:spcAft>
                <a:spcPts val="600"/>
              </a:spcAft>
            </a:pPr>
            <a:r>
              <a:rPr lang="pt-BR" sz="2400" dirty="0" smtClean="0">
                <a:latin typeface="Eras Demi ITC" panose="020B0805030504020804" pitchFamily="34" charset="0"/>
              </a:rPr>
              <a:t>Frente Parlamentar Agropecuária,</a:t>
            </a:r>
          </a:p>
          <a:p>
            <a:pPr lvl="1">
              <a:lnSpc>
                <a:spcPct val="130000"/>
              </a:lnSpc>
              <a:spcAft>
                <a:spcPts val="600"/>
              </a:spcAft>
            </a:pPr>
            <a:r>
              <a:rPr lang="pt-BR" sz="2400" dirty="0" smtClean="0">
                <a:latin typeface="Eras Demi ITC" panose="020B0805030504020804" pitchFamily="34" charset="0"/>
              </a:rPr>
              <a:t>Câmara dos Deputados e Senado Federal; Assembleias Legislativas Estaduais.</a:t>
            </a:r>
          </a:p>
        </p:txBody>
      </p:sp>
      <p:sp>
        <p:nvSpPr>
          <p:cNvPr id="5" name="Retângulo 4"/>
          <p:cNvSpPr/>
          <p:nvPr/>
        </p:nvSpPr>
        <p:spPr>
          <a:xfrm>
            <a:off x="107504" y="46365"/>
            <a:ext cx="8100392" cy="646331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pt-B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t-BR" sz="3600" b="1" cap="small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ras Demi ITC" panose="020B0805030504020804" pitchFamily="34" charset="0"/>
              </a:rPr>
              <a:t>Desafios</a:t>
            </a:r>
            <a:endParaRPr lang="pt-BR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Eras Demi ITC" panose="020B08050305040208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762941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tângulo 2"/>
          <p:cNvSpPr/>
          <p:nvPr/>
        </p:nvSpPr>
        <p:spPr>
          <a:xfrm>
            <a:off x="611560" y="980728"/>
            <a:ext cx="7992888" cy="471205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  <a:spcAft>
                <a:spcPts val="600"/>
              </a:spcAft>
            </a:pPr>
            <a:r>
              <a:rPr lang="pt-BR" sz="28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ras Demi ITC" panose="020B0805030504020804" pitchFamily="34" charset="0"/>
              </a:rPr>
              <a:t>VI. Organização</a:t>
            </a:r>
          </a:p>
          <a:p>
            <a:pPr marL="800100" lvl="1" indent="-342900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pt-BR" sz="2200" dirty="0">
                <a:latin typeface="Eras Demi ITC" panose="020B0805030504020804" pitchFamily="34" charset="0"/>
              </a:rPr>
              <a:t>O conceito de Cadeias produtivas</a:t>
            </a:r>
          </a:p>
          <a:p>
            <a:pPr marL="800100" lvl="1" indent="-342900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pt-BR" sz="2200" dirty="0">
                <a:latin typeface="Eras Demi ITC" panose="020B0805030504020804" pitchFamily="34" charset="0"/>
              </a:rPr>
              <a:t>Redução do número de instituições para mais “poder de fogo”</a:t>
            </a:r>
          </a:p>
          <a:p>
            <a:pPr marL="800100" lvl="1" indent="-342900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pt-BR" sz="2200" dirty="0">
                <a:latin typeface="Eras Demi ITC" panose="020B0805030504020804" pitchFamily="34" charset="0"/>
              </a:rPr>
              <a:t>Articulações entre instituições: a Frente Ampla</a:t>
            </a:r>
          </a:p>
          <a:p>
            <a:pPr marL="800100" lvl="1" indent="-342900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pt-BR" sz="2200" dirty="0">
                <a:latin typeface="Eras Demi ITC" panose="020B0805030504020804" pitchFamily="34" charset="0"/>
              </a:rPr>
              <a:t>Relacionamento com o Estado</a:t>
            </a:r>
          </a:p>
          <a:p>
            <a:pPr marL="800100" lvl="1" indent="-342900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pt-BR" sz="2200" dirty="0">
                <a:latin typeface="Eras Demi ITC" panose="020B0805030504020804" pitchFamily="34" charset="0"/>
              </a:rPr>
              <a:t>Renovação da liderança: democracia</a:t>
            </a:r>
          </a:p>
          <a:p>
            <a:pPr marL="800100" lvl="1" indent="-342900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pt-BR" sz="2200" dirty="0">
                <a:latin typeface="Eras Demi ITC" panose="020B0805030504020804" pitchFamily="34" charset="0"/>
              </a:rPr>
              <a:t>Integração entidades x academia</a:t>
            </a:r>
          </a:p>
          <a:p>
            <a:pPr marL="800100" lvl="1" indent="-342900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pt-BR" sz="2200" dirty="0">
                <a:latin typeface="Eras Demi ITC" panose="020B0805030504020804" pitchFamily="34" charset="0"/>
              </a:rPr>
              <a:t>Lobby legítimo</a:t>
            </a:r>
          </a:p>
        </p:txBody>
      </p:sp>
      <p:sp>
        <p:nvSpPr>
          <p:cNvPr id="8" name="Retângulo 7"/>
          <p:cNvSpPr/>
          <p:nvPr/>
        </p:nvSpPr>
        <p:spPr>
          <a:xfrm>
            <a:off x="72008" y="44624"/>
            <a:ext cx="8100392" cy="646331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pt-B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t-BR" sz="3600" b="1" cap="small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ras Demi ITC" panose="020B0805030504020804" pitchFamily="34" charset="0"/>
              </a:rPr>
              <a:t>Desafios</a:t>
            </a:r>
            <a:endParaRPr lang="pt-BR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Eras Demi ITC" panose="020B08050305040208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79898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tângulo 2"/>
          <p:cNvSpPr/>
          <p:nvPr/>
        </p:nvSpPr>
        <p:spPr>
          <a:xfrm>
            <a:off x="611560" y="980728"/>
            <a:ext cx="8073757" cy="39949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  <a:spcAft>
                <a:spcPts val="600"/>
              </a:spcAft>
            </a:pPr>
            <a:r>
              <a:rPr lang="pt-BR" sz="28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ras Demi ITC" panose="020B0805030504020804" pitchFamily="34" charset="0"/>
              </a:rPr>
              <a:t>VII. Comunicação</a:t>
            </a:r>
          </a:p>
          <a:p>
            <a:pPr marL="800100" lvl="1" indent="-342900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pt-BR" sz="2400" dirty="0">
                <a:latin typeface="Eras Demi ITC" panose="020B0805030504020804" pitchFamily="34" charset="0"/>
              </a:rPr>
              <a:t>Pero Vaz de Caminha</a:t>
            </a:r>
          </a:p>
          <a:p>
            <a:pPr marL="800100" lvl="1" indent="-342900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pt-BR" sz="2400" dirty="0">
                <a:latin typeface="Eras Demi ITC" panose="020B0805030504020804" pitchFamily="34" charset="0"/>
              </a:rPr>
              <a:t>Monteiro Lobato</a:t>
            </a:r>
          </a:p>
          <a:p>
            <a:pPr marL="800100" lvl="1" indent="-342900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pt-BR" sz="2400" dirty="0">
                <a:latin typeface="Eras Demi ITC" panose="020B0805030504020804" pitchFamily="34" charset="0"/>
              </a:rPr>
              <a:t>JK</a:t>
            </a:r>
          </a:p>
          <a:p>
            <a:pPr marL="800100" lvl="1" indent="-342900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pt-BR" sz="2400" dirty="0">
                <a:latin typeface="Eras Demi ITC" panose="020B0805030504020804" pitchFamily="34" charset="0"/>
              </a:rPr>
              <a:t>Plano Collor x Plano real</a:t>
            </a:r>
          </a:p>
          <a:p>
            <a:pPr marL="800100" lvl="1" indent="-342900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pt-BR" sz="2400" dirty="0">
                <a:latin typeface="Eras Demi ITC" panose="020B0805030504020804" pitchFamily="34" charset="0"/>
              </a:rPr>
              <a:t>A campanha da </a:t>
            </a:r>
            <a:r>
              <a:rPr lang="pt-BR" sz="2400" dirty="0" smtClean="0">
                <a:latin typeface="Eras Demi ITC" panose="020B0805030504020804" pitchFamily="34" charset="0"/>
              </a:rPr>
              <a:t>Globo</a:t>
            </a:r>
          </a:p>
          <a:p>
            <a:pPr marL="800100" lvl="1" indent="-342900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pt-BR" sz="2400" dirty="0" smtClean="0">
                <a:latin typeface="Eras Demi ITC" panose="020B0805030504020804" pitchFamily="34" charset="0"/>
              </a:rPr>
              <a:t>Uma nova postura: fora da marginalização</a:t>
            </a:r>
            <a:endParaRPr lang="pt-BR" sz="2400" dirty="0">
              <a:latin typeface="Eras Demi ITC" panose="020B0805030504020804" pitchFamily="34" charset="0"/>
            </a:endParaRPr>
          </a:p>
        </p:txBody>
      </p:sp>
      <p:sp>
        <p:nvSpPr>
          <p:cNvPr id="8" name="Retângulo 7"/>
          <p:cNvSpPr/>
          <p:nvPr/>
        </p:nvSpPr>
        <p:spPr>
          <a:xfrm>
            <a:off x="107716" y="-27384"/>
            <a:ext cx="8100392" cy="646331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pt-B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t-BR" sz="3600" b="1" cap="small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ras Demi ITC" panose="020B0805030504020804" pitchFamily="34" charset="0"/>
              </a:rPr>
              <a:t>Desafios</a:t>
            </a:r>
            <a:endParaRPr lang="pt-BR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Eras Demi ITC" panose="020B08050305040208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746928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aixaDeTexto 4"/>
          <p:cNvSpPr txBox="1"/>
          <p:nvPr/>
        </p:nvSpPr>
        <p:spPr>
          <a:xfrm>
            <a:off x="3347864" y="1674674"/>
            <a:ext cx="5616624" cy="212365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pt-BR" sz="6600" b="1" i="1" cap="small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Índice de Confiança</a:t>
            </a:r>
            <a:endParaRPr lang="pt-BR" sz="1400" b="1" i="1" cap="small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Retângulo 2"/>
          <p:cNvSpPr/>
          <p:nvPr/>
        </p:nvSpPr>
        <p:spPr>
          <a:xfrm>
            <a:off x="611560" y="1772816"/>
            <a:ext cx="1872629" cy="264687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BR" sz="16600" b="1" i="1" cap="small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6</a:t>
            </a:r>
            <a:r>
              <a:rPr lang="pt-BR" sz="16600" b="1" i="1" cap="small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 </a:t>
            </a:r>
            <a:endParaRPr lang="pt-BR" sz="16600" dirty="0">
              <a:ln>
                <a:solidFill>
                  <a:schemeClr val="bg1"/>
                </a:solidFill>
              </a:ln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445536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ixaDeTexto 3"/>
          <p:cNvSpPr txBox="1"/>
          <p:nvPr/>
        </p:nvSpPr>
        <p:spPr>
          <a:xfrm>
            <a:off x="0" y="6599467"/>
            <a:ext cx="9144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000" i="1" dirty="0" smtClean="0"/>
              <a:t>Fonte</a:t>
            </a:r>
            <a:r>
              <a:rPr lang="pt-BR" sz="1000" i="1" dirty="0"/>
              <a:t>: </a:t>
            </a:r>
            <a:r>
              <a:rPr lang="pt-BR" sz="1000" i="1" dirty="0" err="1" smtClean="0"/>
              <a:t>ICAgro</a:t>
            </a:r>
            <a:r>
              <a:rPr lang="pt-BR" sz="1000" i="1" dirty="0" smtClean="0"/>
              <a:t> – FIESP/OCB  * Antes da Porteira = 17%; Dentro da Porteira = 42% e Depois da Porteira = 41%     ** Variação (em pontos) em relação ao trimestre anterior</a:t>
            </a:r>
            <a:endParaRPr lang="pt-BR" sz="1000" i="1" dirty="0"/>
          </a:p>
        </p:txBody>
      </p:sp>
      <p:sp>
        <p:nvSpPr>
          <p:cNvPr id="3" name="Retângulo 2"/>
          <p:cNvSpPr/>
          <p:nvPr/>
        </p:nvSpPr>
        <p:spPr>
          <a:xfrm>
            <a:off x="0" y="4513"/>
            <a:ext cx="6660232" cy="646331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pt-BR" b="1" i="1" dirty="0" smtClean="0">
                <a:solidFill>
                  <a:schemeClr val="tx2">
                    <a:lumMod val="50000"/>
                  </a:schemeClr>
                </a:solidFill>
                <a:latin typeface="Candara" panose="020E0502030303020204" pitchFamily="34" charset="0"/>
              </a:rPr>
              <a:t>Resultados </a:t>
            </a:r>
            <a:r>
              <a:rPr lang="pt-BR" b="1" i="1" dirty="0">
                <a:solidFill>
                  <a:schemeClr val="tx2">
                    <a:lumMod val="50000"/>
                  </a:schemeClr>
                </a:solidFill>
                <a:latin typeface="Candara" panose="020E0502030303020204" pitchFamily="34" charset="0"/>
              </a:rPr>
              <a:t>abaixo </a:t>
            </a:r>
            <a:r>
              <a:rPr lang="pt-BR" b="1" i="1" dirty="0" smtClean="0">
                <a:solidFill>
                  <a:schemeClr val="tx2">
                    <a:lumMod val="50000"/>
                  </a:schemeClr>
                </a:solidFill>
                <a:latin typeface="Candara" panose="020E0502030303020204" pitchFamily="34" charset="0"/>
              </a:rPr>
              <a:t>de 100 </a:t>
            </a:r>
            <a:r>
              <a:rPr lang="pt-BR" b="1" i="1" dirty="0">
                <a:solidFill>
                  <a:schemeClr val="tx2">
                    <a:lumMod val="50000"/>
                  </a:schemeClr>
                </a:solidFill>
                <a:latin typeface="Candara" panose="020E0502030303020204" pitchFamily="34" charset="0"/>
              </a:rPr>
              <a:t>indicam baixo grau de confiança e superiores a 100 </a:t>
            </a:r>
            <a:r>
              <a:rPr lang="pt-BR" b="1" i="1" dirty="0" smtClean="0">
                <a:solidFill>
                  <a:schemeClr val="tx2">
                    <a:lumMod val="50000"/>
                  </a:schemeClr>
                </a:solidFill>
                <a:latin typeface="Candara" panose="020E0502030303020204" pitchFamily="34" charset="0"/>
              </a:rPr>
              <a:t>pontos demonstram </a:t>
            </a:r>
            <a:r>
              <a:rPr lang="pt-BR" b="1" i="1" dirty="0">
                <a:solidFill>
                  <a:schemeClr val="tx2">
                    <a:lumMod val="50000"/>
                  </a:schemeClr>
                </a:solidFill>
                <a:latin typeface="Candara" panose="020E0502030303020204" pitchFamily="34" charset="0"/>
              </a:rPr>
              <a:t>otimismo. </a:t>
            </a: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12" t="14593" r="21301" b="9726"/>
          <a:stretch/>
        </p:blipFill>
        <p:spPr bwMode="auto">
          <a:xfrm>
            <a:off x="0" y="836712"/>
            <a:ext cx="9144000" cy="51154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tângulo 4"/>
          <p:cNvSpPr/>
          <p:nvPr/>
        </p:nvSpPr>
        <p:spPr>
          <a:xfrm>
            <a:off x="0" y="6063679"/>
            <a:ext cx="9144000" cy="461665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pt-BR" sz="2400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lin Sans FB Demi" panose="020E0802020502020306" pitchFamily="34" charset="0"/>
              </a:rPr>
              <a:t>O AGRONEGÓCIO RECUPERA O OTIMISMO</a:t>
            </a:r>
            <a:endParaRPr lang="pt-BR" sz="2400" dirty="0">
              <a:solidFill>
                <a:schemeClr val="tx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erlin Sans FB Demi" panose="020E0802020502020306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092178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22"/>
          <a:stretch/>
        </p:blipFill>
        <p:spPr bwMode="auto">
          <a:xfrm>
            <a:off x="144527" y="1375159"/>
            <a:ext cx="8854945" cy="48965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tângulo 3"/>
          <p:cNvSpPr/>
          <p:nvPr/>
        </p:nvSpPr>
        <p:spPr>
          <a:xfrm>
            <a:off x="72008" y="44624"/>
            <a:ext cx="8100392" cy="52322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pt-B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t-BR" sz="2800" b="1" cap="small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ras Demi ITC" panose="020B0805030504020804" pitchFamily="34" charset="0"/>
              </a:rPr>
              <a:t>Comparativo Índices de Confiança</a:t>
            </a:r>
            <a:endParaRPr lang="pt-BR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Eras Demi ITC" panose="020B0805030504020804" pitchFamily="34" charset="0"/>
            </a:endParaRPr>
          </a:p>
        </p:txBody>
      </p:sp>
      <p:sp>
        <p:nvSpPr>
          <p:cNvPr id="5" name="CaixaDeTexto 4"/>
          <p:cNvSpPr txBox="1"/>
          <p:nvPr/>
        </p:nvSpPr>
        <p:spPr>
          <a:xfrm>
            <a:off x="0" y="6599467"/>
            <a:ext cx="9144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000" i="1" dirty="0" smtClean="0"/>
              <a:t>Fontes: FGV e FIESP/OCB</a:t>
            </a:r>
            <a:endParaRPr lang="pt-BR" sz="1000" i="1" dirty="0"/>
          </a:p>
        </p:txBody>
      </p:sp>
      <p:sp>
        <p:nvSpPr>
          <p:cNvPr id="2" name="Elipse 1"/>
          <p:cNvSpPr/>
          <p:nvPr/>
        </p:nvSpPr>
        <p:spPr>
          <a:xfrm>
            <a:off x="7668344" y="1916832"/>
            <a:ext cx="1162577" cy="1686822"/>
          </a:xfrm>
          <a:prstGeom prst="ellipse">
            <a:avLst/>
          </a:prstGeom>
          <a:noFill/>
          <a:ln w="38100">
            <a:solidFill>
              <a:schemeClr val="bg1">
                <a:lumMod val="75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752115175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tângulo 2"/>
          <p:cNvSpPr/>
          <p:nvPr/>
        </p:nvSpPr>
        <p:spPr>
          <a:xfrm>
            <a:off x="611560" y="1772816"/>
            <a:ext cx="1872629" cy="264687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BR" sz="16600" b="1" i="1" cap="small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7</a:t>
            </a:r>
            <a:r>
              <a:rPr lang="pt-BR" sz="16600" b="1" i="1" cap="small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 </a:t>
            </a:r>
            <a:endParaRPr lang="pt-BR" sz="16600" dirty="0">
              <a:ln>
                <a:solidFill>
                  <a:schemeClr val="bg1"/>
                </a:solidFill>
              </a:ln>
              <a:latin typeface="Cambria" panose="02040503050406030204" pitchFamily="18" charset="0"/>
            </a:endParaRPr>
          </a:p>
        </p:txBody>
      </p:sp>
      <p:sp>
        <p:nvSpPr>
          <p:cNvPr id="5" name="CaixaDeTexto 4"/>
          <p:cNvSpPr txBox="1"/>
          <p:nvPr/>
        </p:nvSpPr>
        <p:spPr>
          <a:xfrm>
            <a:off x="3419872" y="1713582"/>
            <a:ext cx="5328592" cy="1015663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pt-BR" sz="6000" b="1" i="1" cap="small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Conclusões</a:t>
            </a:r>
            <a:endParaRPr lang="pt-BR" sz="1200" b="1" i="1" cap="small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801123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aixaDeTexto 9"/>
          <p:cNvSpPr txBox="1"/>
          <p:nvPr/>
        </p:nvSpPr>
        <p:spPr>
          <a:xfrm>
            <a:off x="683568" y="1195044"/>
            <a:ext cx="7992888" cy="42499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  <a:spcBef>
                <a:spcPts val="1500"/>
              </a:spcBef>
              <a:spcAft>
                <a:spcPts val="600"/>
              </a:spcAft>
            </a:pPr>
            <a:r>
              <a:rPr lang="pt-BR" sz="2200" dirty="0">
                <a:latin typeface="Arial" panose="020B0604020202020204" pitchFamily="34" charset="0"/>
                <a:cs typeface="Arial" panose="020B0604020202020204" pitchFamily="34" charset="0"/>
              </a:rPr>
              <a:t>1 – Segurança alimentar é condição essencial para a manutenção da Paz Universal.</a:t>
            </a:r>
          </a:p>
          <a:p>
            <a:pPr algn="just">
              <a:lnSpc>
                <a:spcPct val="120000"/>
              </a:lnSpc>
              <a:spcBef>
                <a:spcPts val="1500"/>
              </a:spcBef>
              <a:spcAft>
                <a:spcPts val="600"/>
              </a:spcAft>
            </a:pPr>
            <a:r>
              <a:rPr lang="pt-BR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2 – Produzir </a:t>
            </a:r>
            <a:r>
              <a:rPr lang="pt-BR" sz="2200" dirty="0">
                <a:latin typeface="Arial" panose="020B0604020202020204" pitchFamily="34" charset="0"/>
                <a:cs typeface="Arial" panose="020B0604020202020204" pitchFamily="34" charset="0"/>
              </a:rPr>
              <a:t>mais </a:t>
            </a:r>
            <a:r>
              <a:rPr lang="pt-BR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alimentos, </a:t>
            </a:r>
            <a:r>
              <a:rPr lang="pt-BR" sz="2200" dirty="0">
                <a:latin typeface="Arial" panose="020B0604020202020204" pitchFamily="34" charset="0"/>
                <a:cs typeface="Arial" panose="020B0604020202020204" pitchFamily="34" charset="0"/>
              </a:rPr>
              <a:t>aumentando a produtividade e intensificando a sustentabilidade, num contexto de </a:t>
            </a:r>
            <a:r>
              <a:rPr lang="pt-BR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crise é um grande desafio.</a:t>
            </a:r>
          </a:p>
          <a:p>
            <a:pPr algn="just">
              <a:lnSpc>
                <a:spcPct val="120000"/>
              </a:lnSpc>
              <a:spcBef>
                <a:spcPts val="1500"/>
              </a:spcBef>
              <a:spcAft>
                <a:spcPts val="600"/>
              </a:spcAft>
            </a:pPr>
            <a:r>
              <a:rPr lang="pt-BR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3 – </a:t>
            </a:r>
            <a:r>
              <a:rPr lang="pt-BR" sz="2200" dirty="0">
                <a:latin typeface="Arial" panose="020B0604020202020204" pitchFamily="34" charset="0"/>
                <a:cs typeface="Arial" panose="020B0604020202020204" pitchFamily="34" charset="0"/>
              </a:rPr>
              <a:t>O Brasil tem condições para ser um player muito importante na missão de garantir segurança alimentar e segurança energética com sustentabilidade – para isso, precisa montar estratégia adequada</a:t>
            </a:r>
            <a:r>
              <a:rPr lang="pt-BR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pt-BR" sz="2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ítulo 1"/>
          <p:cNvSpPr>
            <a:spLocks noGrp="1"/>
          </p:cNvSpPr>
          <p:nvPr>
            <p:ph type="title"/>
          </p:nvPr>
        </p:nvSpPr>
        <p:spPr>
          <a:xfrm>
            <a:off x="323528" y="0"/>
            <a:ext cx="8712968" cy="663893"/>
          </a:xfrm>
        </p:spPr>
        <p:txBody>
          <a:bodyPr anchor="ctr"/>
          <a:lstStyle/>
          <a:p>
            <a:r>
              <a:rPr lang="pt-BR" sz="3200" i="0" cap="small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Conclusões</a:t>
            </a:r>
            <a:endParaRPr lang="pt-BR" sz="2000" b="0" i="0" cap="small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59820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tângulo de cantos arredondados 5"/>
          <p:cNvSpPr/>
          <p:nvPr/>
        </p:nvSpPr>
        <p:spPr>
          <a:xfrm>
            <a:off x="755576" y="861220"/>
            <a:ext cx="7848872" cy="5760640"/>
          </a:xfrm>
          <a:prstGeom prst="roundRect">
            <a:avLst>
              <a:gd name="adj" fmla="val 2164"/>
            </a:avLst>
          </a:prstGeom>
          <a:solidFill>
            <a:schemeClr val="bg1">
              <a:lumMod val="95000"/>
            </a:schemeClr>
          </a:solidFill>
          <a:ln w="9525">
            <a:solidFill>
              <a:schemeClr val="bg1">
                <a:lumMod val="8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3" name="Retângulo 2"/>
          <p:cNvSpPr/>
          <p:nvPr/>
        </p:nvSpPr>
        <p:spPr>
          <a:xfrm>
            <a:off x="899592" y="754345"/>
            <a:ext cx="7992888" cy="58631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pt-BR" sz="2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ras Demi ITC" panose="020B0805030504020804" pitchFamily="34" charset="0"/>
              </a:rPr>
              <a:t>O Desafiador Cenário Mundial</a:t>
            </a:r>
          </a:p>
          <a:p>
            <a:pPr marL="742950" lvl="1" indent="-285750">
              <a:lnSpc>
                <a:spcPct val="15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pt-BR" sz="2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ras Demi ITC" panose="020B0805030504020804" pitchFamily="34" charset="0"/>
              </a:rPr>
              <a:t>Incertezas, insegurança, imigrações</a:t>
            </a:r>
          </a:p>
          <a:p>
            <a:pPr marL="742950" lvl="1" indent="-285750">
              <a:lnSpc>
                <a:spcPct val="15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pt-BR" sz="2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ras Demi ITC" panose="020B0805030504020804" pitchFamily="34" charset="0"/>
              </a:rPr>
              <a:t>Crescimento e envelhecimento populacional</a:t>
            </a:r>
          </a:p>
          <a:p>
            <a:pPr marL="742950" lvl="1" indent="-285750">
              <a:lnSpc>
                <a:spcPct val="15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pt-BR" sz="2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ras Demi ITC" panose="020B0805030504020804" pitchFamily="34" charset="0"/>
              </a:rPr>
              <a:t>Segurança alimentar e energética</a:t>
            </a:r>
            <a:endParaRPr lang="pt-BR" sz="2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Eras Demi ITC" panose="020B0805030504020804" pitchFamily="34" charset="0"/>
            </a:endParaRPr>
          </a:p>
          <a:p>
            <a:pPr marL="742950" lvl="1" indent="-285750">
              <a:lnSpc>
                <a:spcPct val="15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pt-BR" sz="2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ras Demi ITC" panose="020B0805030504020804" pitchFamily="34" charset="0"/>
              </a:rPr>
              <a:t>Urbanização</a:t>
            </a:r>
          </a:p>
          <a:p>
            <a:pPr marL="742950" lvl="1" indent="-285750">
              <a:lnSpc>
                <a:spcPct val="15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pt-BR" sz="2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ras Demi ITC" panose="020B0805030504020804" pitchFamily="34" charset="0"/>
              </a:rPr>
              <a:t>Concentração de riqueza, exclusão social</a:t>
            </a:r>
          </a:p>
          <a:p>
            <a:pPr marL="742950" lvl="1" indent="-285750">
              <a:lnSpc>
                <a:spcPct val="15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pt-BR" sz="2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ras Demi ITC" panose="020B0805030504020804" pitchFamily="34" charset="0"/>
              </a:rPr>
              <a:t>Recursos Naturais: Água</a:t>
            </a:r>
          </a:p>
          <a:p>
            <a:pPr marL="742950" lvl="1" indent="-285750">
              <a:lnSpc>
                <a:spcPct val="15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pt-BR" sz="2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ras Demi ITC" panose="020B0805030504020804" pitchFamily="34" charset="0"/>
              </a:rPr>
              <a:t>Mudanças Climáticas</a:t>
            </a:r>
          </a:p>
          <a:p>
            <a:pPr marL="742950" lvl="1" indent="-285750">
              <a:lnSpc>
                <a:spcPct val="15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pt-BR" sz="2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ras Demi ITC" panose="020B0805030504020804" pitchFamily="34" charset="0"/>
              </a:rPr>
              <a:t>Falta de </a:t>
            </a:r>
            <a:r>
              <a:rPr lang="pt-BR" sz="2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ras Demi ITC" panose="020B0805030504020804" pitchFamily="34" charset="0"/>
              </a:rPr>
              <a:t>l</a:t>
            </a:r>
            <a:r>
              <a:rPr lang="pt-BR" sz="2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ras Demi ITC" panose="020B0805030504020804" pitchFamily="34" charset="0"/>
              </a:rPr>
              <a:t>iderança</a:t>
            </a:r>
          </a:p>
          <a:p>
            <a:pPr marL="742950" lvl="1" indent="-285750">
              <a:lnSpc>
                <a:spcPct val="15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pt-BR" sz="2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ras Demi ITC" panose="020B0805030504020804" pitchFamily="34" charset="0"/>
              </a:rPr>
              <a:t>Democracia em cheque</a:t>
            </a:r>
            <a:endParaRPr lang="pt-BR" sz="2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Eras Demi ITC" panose="020B0805030504020804" pitchFamily="34" charset="0"/>
            </a:endParaRPr>
          </a:p>
        </p:txBody>
      </p:sp>
      <p:sp>
        <p:nvSpPr>
          <p:cNvPr id="7" name="Retângulo 6"/>
          <p:cNvSpPr/>
          <p:nvPr/>
        </p:nvSpPr>
        <p:spPr>
          <a:xfrm>
            <a:off x="0" y="86619"/>
            <a:ext cx="8100392" cy="46166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pt-B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t-BR" sz="2400" b="1" cap="small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ras Demi ITC" panose="020B0805030504020804" pitchFamily="34" charset="0"/>
              </a:rPr>
              <a:t>Mundo – Riscos e Desafios</a:t>
            </a:r>
          </a:p>
        </p:txBody>
      </p:sp>
    </p:spTree>
    <p:extLst>
      <p:ext uri="{BB962C8B-B14F-4D97-AF65-F5344CB8AC3E}">
        <p14:creationId xmlns:p14="http://schemas.microsoft.com/office/powerpoint/2010/main" val="12709322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aixaDeTexto 9"/>
          <p:cNvSpPr txBox="1"/>
          <p:nvPr/>
        </p:nvSpPr>
        <p:spPr>
          <a:xfrm>
            <a:off x="611559" y="1196752"/>
            <a:ext cx="8026171" cy="2575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  <a:spcBef>
                <a:spcPts val="1200"/>
              </a:spcBef>
              <a:spcAft>
                <a:spcPts val="1200"/>
              </a:spcAft>
            </a:pPr>
            <a:r>
              <a:rPr lang="pt-BR" sz="2400" dirty="0">
                <a:latin typeface="Arial" panose="020B0604020202020204" pitchFamily="34" charset="0"/>
                <a:cs typeface="Arial" panose="020B0604020202020204" pitchFamily="34" charset="0"/>
              </a:rPr>
              <a:t> 4 </a:t>
            </a:r>
            <a:r>
              <a:rPr lang="pt-B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– O futuro dependerá de uma estratégia articulada de todo o Estado brasileiro - estratégia para o agro que seja uma política de Estado, e não apenas de governo.</a:t>
            </a:r>
          </a:p>
          <a:p>
            <a:pPr algn="just">
              <a:lnSpc>
                <a:spcPct val="120000"/>
              </a:lnSpc>
              <a:spcBef>
                <a:spcPts val="1200"/>
              </a:spcBef>
              <a:spcAft>
                <a:spcPts val="1200"/>
              </a:spcAft>
            </a:pPr>
            <a:r>
              <a:rPr lang="pt-B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5 - </a:t>
            </a:r>
            <a:r>
              <a:rPr lang="pt-BR" sz="2400" dirty="0">
                <a:latin typeface="Arial" panose="020B0604020202020204" pitchFamily="34" charset="0"/>
                <a:cs typeface="Arial" panose="020B0604020202020204" pitchFamily="34" charset="0"/>
              </a:rPr>
              <a:t>A busca da comunicação eficiente: organização do setor rural</a:t>
            </a:r>
            <a:r>
              <a:rPr lang="pt-B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5" name="Título 1"/>
          <p:cNvSpPr>
            <a:spLocks noGrp="1"/>
          </p:cNvSpPr>
          <p:nvPr>
            <p:ph type="title"/>
          </p:nvPr>
        </p:nvSpPr>
        <p:spPr>
          <a:xfrm>
            <a:off x="395536" y="15046"/>
            <a:ext cx="8712968" cy="663893"/>
          </a:xfrm>
        </p:spPr>
        <p:txBody>
          <a:bodyPr anchor="ctr"/>
          <a:lstStyle/>
          <a:p>
            <a:r>
              <a:rPr lang="pt-BR" sz="3200" i="0" cap="small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Conclusões</a:t>
            </a:r>
            <a:endParaRPr lang="pt-BR" sz="2000" b="0" i="0" cap="small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871080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 1"/>
          <p:cNvSpPr/>
          <p:nvPr/>
        </p:nvSpPr>
        <p:spPr>
          <a:xfrm>
            <a:off x="0" y="6496552"/>
            <a:ext cx="851515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BR" sz="1050" i="1" dirty="0"/>
              <a:t>Fonte: ONU</a:t>
            </a:r>
            <a:endParaRPr lang="pt-BR" sz="1050" dirty="0"/>
          </a:p>
        </p:txBody>
      </p:sp>
      <p:sp>
        <p:nvSpPr>
          <p:cNvPr id="3" name="Retângulo 2"/>
          <p:cNvSpPr/>
          <p:nvPr/>
        </p:nvSpPr>
        <p:spPr>
          <a:xfrm>
            <a:off x="611560" y="764704"/>
            <a:ext cx="625684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BR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Crescimento da População Mundial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1515" y="1466587"/>
            <a:ext cx="7276107" cy="4911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1310091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tângulo 2"/>
          <p:cNvSpPr/>
          <p:nvPr/>
        </p:nvSpPr>
        <p:spPr>
          <a:xfrm>
            <a:off x="548754" y="692696"/>
            <a:ext cx="841573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Evolução da população brasileira - Por local de residência (1950-2050)</a:t>
            </a:r>
            <a:endParaRPr lang="pt-BR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451" t="26505" r="23542" b="4796"/>
          <a:stretch/>
        </p:blipFill>
        <p:spPr bwMode="auto">
          <a:xfrm>
            <a:off x="1259632" y="1340615"/>
            <a:ext cx="7488831" cy="5509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tângulo 3"/>
          <p:cNvSpPr/>
          <p:nvPr/>
        </p:nvSpPr>
        <p:spPr>
          <a:xfrm>
            <a:off x="107504" y="116632"/>
            <a:ext cx="841573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sz="2800" b="1" cap="small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Urbanização</a:t>
            </a:r>
            <a:endParaRPr lang="pt-BR" sz="2800" b="1" cap="small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65694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Retângulo 39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grpSp>
        <p:nvGrpSpPr>
          <p:cNvPr id="34" name="Grupo 33"/>
          <p:cNvGrpSpPr/>
          <p:nvPr/>
        </p:nvGrpSpPr>
        <p:grpSpPr>
          <a:xfrm>
            <a:off x="0" y="488614"/>
            <a:ext cx="9153607" cy="5619084"/>
            <a:chOff x="-1" y="481236"/>
            <a:chExt cx="9153607" cy="4682570"/>
          </a:xfrm>
        </p:grpSpPr>
        <p:pic>
          <p:nvPicPr>
            <p:cNvPr id="17" name="Picture 5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contrast="-40000"/>
                      </a14:imgEffect>
                    </a14:imgLayer>
                  </a14:imgProps>
                </a:ext>
              </a:extLst>
            </a:blip>
            <a:srcRect l="16187" t="29102" r="15231" b="17227"/>
            <a:stretch/>
          </p:blipFill>
          <p:spPr bwMode="auto">
            <a:xfrm>
              <a:off x="-1" y="1201316"/>
              <a:ext cx="9153607" cy="396249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6" name="Picture 5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contrast="-40000"/>
                      </a14:imgEffect>
                    </a14:imgLayer>
                  </a14:imgProps>
                </a:ext>
              </a:extLst>
            </a:blip>
            <a:srcRect l="4619" t="15547" r="9599" b="70474"/>
            <a:stretch>
              <a:fillRect/>
            </a:stretch>
          </p:blipFill>
          <p:spPr bwMode="auto">
            <a:xfrm>
              <a:off x="0" y="481236"/>
              <a:ext cx="9144000" cy="764868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6" name="Retângulo de cantos arredondados 25"/>
            <p:cNvSpPr/>
            <p:nvPr/>
          </p:nvSpPr>
          <p:spPr>
            <a:xfrm>
              <a:off x="2051720" y="2917052"/>
              <a:ext cx="1152128" cy="302538"/>
            </a:xfrm>
            <a:prstGeom prst="roundRect">
              <a:avLst>
                <a:gd name="adj" fmla="val 24038"/>
              </a:avLst>
            </a:prstGeom>
            <a:solidFill>
              <a:schemeClr val="bg1"/>
            </a:solidFill>
            <a:ln w="9525">
              <a:solidFill>
                <a:schemeClr val="tx1">
                  <a:lumMod val="65000"/>
                  <a:lumOff val="35000"/>
                </a:schemeClr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r>
                <a:rPr lang="pt-BR" b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10 / 15%</a:t>
              </a:r>
              <a:endParaRPr lang="pt-BR" b="1" dirty="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  <p:sp>
          <p:nvSpPr>
            <p:cNvPr id="20" name="Retângulo de cantos arredondados 19"/>
            <p:cNvSpPr/>
            <p:nvPr/>
          </p:nvSpPr>
          <p:spPr>
            <a:xfrm>
              <a:off x="1691680" y="2698978"/>
              <a:ext cx="504056" cy="360040"/>
            </a:xfrm>
            <a:prstGeom prst="roundRect">
              <a:avLst>
                <a:gd name="adj" fmla="val 26562"/>
              </a:avLst>
            </a:prstGeom>
            <a:blipFill>
              <a:blip r:embed="rId5" cstate="print"/>
              <a:stretch>
                <a:fillRect/>
              </a:stretch>
            </a:blipFill>
            <a:ln w="19050"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dirty="0"/>
            </a:p>
          </p:txBody>
        </p:sp>
        <p:sp>
          <p:nvSpPr>
            <p:cNvPr id="27" name="Retângulo de cantos arredondados 26"/>
            <p:cNvSpPr/>
            <p:nvPr/>
          </p:nvSpPr>
          <p:spPr>
            <a:xfrm>
              <a:off x="2015716" y="2124964"/>
              <a:ext cx="1152128" cy="302538"/>
            </a:xfrm>
            <a:prstGeom prst="roundRect">
              <a:avLst>
                <a:gd name="adj" fmla="val 24038"/>
              </a:avLst>
            </a:prstGeom>
            <a:solidFill>
              <a:schemeClr val="bg1"/>
            </a:solidFill>
            <a:ln w="9525">
              <a:solidFill>
                <a:schemeClr val="tx1">
                  <a:lumMod val="65000"/>
                  <a:lumOff val="35000"/>
                </a:schemeClr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r>
                <a:rPr lang="pt-BR" b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10 / 15%</a:t>
              </a:r>
              <a:endParaRPr lang="pt-BR" b="1" dirty="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  <p:sp>
          <p:nvSpPr>
            <p:cNvPr id="21" name="Retângulo de cantos arredondados 20"/>
            <p:cNvSpPr/>
            <p:nvPr/>
          </p:nvSpPr>
          <p:spPr>
            <a:xfrm>
              <a:off x="1691680" y="1875339"/>
              <a:ext cx="504056" cy="360040"/>
            </a:xfrm>
            <a:prstGeom prst="roundRect">
              <a:avLst>
                <a:gd name="adj" fmla="val 26562"/>
              </a:avLst>
            </a:prstGeom>
            <a:blipFill>
              <a:blip r:embed="rId6" cstate="print"/>
              <a:stretch>
                <a:fillRect/>
              </a:stretch>
            </a:blipFill>
            <a:ln w="19050"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dirty="0"/>
            </a:p>
          </p:txBody>
        </p:sp>
        <p:sp>
          <p:nvSpPr>
            <p:cNvPr id="28" name="Retângulo de cantos arredondados 27"/>
            <p:cNvSpPr/>
            <p:nvPr/>
          </p:nvSpPr>
          <p:spPr>
            <a:xfrm>
              <a:off x="4427984" y="1419390"/>
              <a:ext cx="648072" cy="302538"/>
            </a:xfrm>
            <a:prstGeom prst="roundRect">
              <a:avLst>
                <a:gd name="adj" fmla="val 24038"/>
              </a:avLst>
            </a:prstGeom>
            <a:solidFill>
              <a:schemeClr val="bg1"/>
            </a:solidFill>
            <a:ln w="9525">
              <a:solidFill>
                <a:schemeClr val="tx1">
                  <a:lumMod val="65000"/>
                  <a:lumOff val="35000"/>
                </a:schemeClr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r>
                <a:rPr lang="pt-BR" b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4%</a:t>
              </a:r>
              <a:endParaRPr lang="pt-BR" b="1" dirty="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  <p:sp>
          <p:nvSpPr>
            <p:cNvPr id="22" name="Retângulo de cantos arredondados 21"/>
            <p:cNvSpPr/>
            <p:nvPr/>
          </p:nvSpPr>
          <p:spPr>
            <a:xfrm>
              <a:off x="4025891" y="1571884"/>
              <a:ext cx="504056" cy="360040"/>
            </a:xfrm>
            <a:prstGeom prst="roundRect">
              <a:avLst>
                <a:gd name="adj" fmla="val 26562"/>
              </a:avLst>
            </a:prstGeom>
            <a:blipFill>
              <a:blip r:embed="rId7" cstate="print"/>
              <a:stretch>
                <a:fillRect/>
              </a:stretch>
            </a:blipFill>
            <a:ln w="19050"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dirty="0"/>
            </a:p>
          </p:txBody>
        </p:sp>
        <p:sp>
          <p:nvSpPr>
            <p:cNvPr id="29" name="Retângulo de cantos arredondados 28"/>
            <p:cNvSpPr/>
            <p:nvPr/>
          </p:nvSpPr>
          <p:spPr>
            <a:xfrm>
              <a:off x="7308304" y="1563406"/>
              <a:ext cx="720080" cy="302538"/>
            </a:xfrm>
            <a:prstGeom prst="roundRect">
              <a:avLst>
                <a:gd name="adj" fmla="val 24038"/>
              </a:avLst>
            </a:prstGeom>
            <a:solidFill>
              <a:schemeClr val="bg1"/>
            </a:solidFill>
            <a:ln w="9525">
              <a:solidFill>
                <a:schemeClr val="tx1">
                  <a:lumMod val="65000"/>
                  <a:lumOff val="35000"/>
                </a:schemeClr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r>
                <a:rPr lang="pt-BR" b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26%</a:t>
              </a:r>
              <a:endParaRPr lang="pt-BR" b="1" dirty="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  <p:sp>
          <p:nvSpPr>
            <p:cNvPr id="25" name="Retângulo de cantos arredondados 24"/>
            <p:cNvSpPr/>
            <p:nvPr/>
          </p:nvSpPr>
          <p:spPr>
            <a:xfrm>
              <a:off x="6876256" y="1700919"/>
              <a:ext cx="504056" cy="360040"/>
            </a:xfrm>
            <a:prstGeom prst="roundRect">
              <a:avLst>
                <a:gd name="adj" fmla="val 26562"/>
              </a:avLst>
            </a:prstGeom>
            <a:blipFill>
              <a:blip r:embed="rId8" cstate="print"/>
              <a:stretch>
                <a:fillRect/>
              </a:stretch>
            </a:blipFill>
            <a:ln w="19050"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dirty="0"/>
            </a:p>
          </p:txBody>
        </p:sp>
        <p:sp>
          <p:nvSpPr>
            <p:cNvPr id="30" name="Retângulo de cantos arredondados 29"/>
            <p:cNvSpPr/>
            <p:nvPr/>
          </p:nvSpPr>
          <p:spPr>
            <a:xfrm>
              <a:off x="7380312" y="2773036"/>
              <a:ext cx="720080" cy="302538"/>
            </a:xfrm>
            <a:prstGeom prst="roundRect">
              <a:avLst>
                <a:gd name="adj" fmla="val 24038"/>
              </a:avLst>
            </a:prstGeom>
            <a:solidFill>
              <a:schemeClr val="bg1"/>
            </a:solidFill>
            <a:ln w="9525">
              <a:solidFill>
                <a:schemeClr val="tx1">
                  <a:lumMod val="65000"/>
                  <a:lumOff val="35000"/>
                </a:schemeClr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r>
                <a:rPr lang="pt-BR" b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26%</a:t>
              </a:r>
              <a:endParaRPr lang="pt-BR" b="1" dirty="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  <p:sp>
          <p:nvSpPr>
            <p:cNvPr id="24" name="Retângulo de cantos arredondados 23"/>
            <p:cNvSpPr/>
            <p:nvPr/>
          </p:nvSpPr>
          <p:spPr>
            <a:xfrm>
              <a:off x="6948264" y="2546945"/>
              <a:ext cx="504056" cy="360040"/>
            </a:xfrm>
            <a:prstGeom prst="roundRect">
              <a:avLst>
                <a:gd name="adj" fmla="val 26562"/>
              </a:avLst>
            </a:prstGeom>
            <a:blipFill>
              <a:blip r:embed="rId9" cstate="print"/>
              <a:stretch>
                <a:fillRect/>
              </a:stretch>
            </a:blipFill>
            <a:ln w="19050"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dirty="0"/>
            </a:p>
          </p:txBody>
        </p:sp>
        <p:sp>
          <p:nvSpPr>
            <p:cNvPr id="31" name="Retângulo de cantos arredondados 30"/>
            <p:cNvSpPr/>
            <p:nvPr/>
          </p:nvSpPr>
          <p:spPr>
            <a:xfrm>
              <a:off x="3203848" y="4407842"/>
              <a:ext cx="720080" cy="323916"/>
            </a:xfrm>
            <a:prstGeom prst="roundRect">
              <a:avLst>
                <a:gd name="adj" fmla="val 24038"/>
              </a:avLst>
            </a:prstGeom>
            <a:solidFill>
              <a:srgbClr val="006600"/>
            </a:solidFill>
            <a:ln w="9525">
              <a:solidFill>
                <a:schemeClr val="tx1">
                  <a:lumMod val="65000"/>
                  <a:lumOff val="35000"/>
                </a:schemeClr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r>
                <a:rPr lang="pt-BR" sz="2000" b="1" dirty="0" smtClean="0">
                  <a:solidFill>
                    <a:schemeClr val="bg1"/>
                  </a:solidFill>
                </a:rPr>
                <a:t>40%</a:t>
              </a:r>
              <a:endParaRPr lang="pt-BR" sz="2000" b="1" dirty="0">
                <a:solidFill>
                  <a:schemeClr val="bg1"/>
                </a:solidFill>
              </a:endParaRPr>
            </a:p>
          </p:txBody>
        </p:sp>
        <p:sp>
          <p:nvSpPr>
            <p:cNvPr id="19" name="Retângulo de cantos arredondados 18"/>
            <p:cNvSpPr/>
            <p:nvPr/>
          </p:nvSpPr>
          <p:spPr>
            <a:xfrm>
              <a:off x="2771800" y="4153644"/>
              <a:ext cx="529259" cy="378042"/>
            </a:xfrm>
            <a:prstGeom prst="roundRect">
              <a:avLst>
                <a:gd name="adj" fmla="val 26562"/>
              </a:avLst>
            </a:prstGeom>
            <a:blipFill>
              <a:blip r:embed="rId10" cstate="print"/>
              <a:stretch>
                <a:fillRect/>
              </a:stretch>
            </a:blipFill>
            <a:ln w="19050"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dirty="0"/>
            </a:p>
          </p:txBody>
        </p:sp>
        <p:sp>
          <p:nvSpPr>
            <p:cNvPr id="32" name="Retângulo de cantos arredondados 31"/>
            <p:cNvSpPr/>
            <p:nvPr/>
          </p:nvSpPr>
          <p:spPr>
            <a:xfrm>
              <a:off x="7020272" y="4587742"/>
              <a:ext cx="648072" cy="302538"/>
            </a:xfrm>
            <a:prstGeom prst="roundRect">
              <a:avLst>
                <a:gd name="adj" fmla="val 24038"/>
              </a:avLst>
            </a:prstGeom>
            <a:solidFill>
              <a:schemeClr val="bg1"/>
            </a:solidFill>
            <a:ln w="9525">
              <a:solidFill>
                <a:schemeClr val="tx1">
                  <a:lumMod val="65000"/>
                  <a:lumOff val="35000"/>
                </a:schemeClr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pt-BR" b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17%</a:t>
              </a:r>
              <a:endParaRPr lang="pt-BR" b="1" dirty="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  <p:sp>
          <p:nvSpPr>
            <p:cNvPr id="23" name="Retângulo de cantos arredondados 22"/>
            <p:cNvSpPr/>
            <p:nvPr/>
          </p:nvSpPr>
          <p:spPr>
            <a:xfrm>
              <a:off x="7596336" y="4422767"/>
              <a:ext cx="504056" cy="360040"/>
            </a:xfrm>
            <a:prstGeom prst="roundRect">
              <a:avLst>
                <a:gd name="adj" fmla="val 26562"/>
              </a:avLst>
            </a:prstGeom>
            <a:blipFill>
              <a:blip r:embed="rId11" cstate="print"/>
              <a:stretch>
                <a:fillRect/>
              </a:stretch>
            </a:blipFill>
            <a:ln w="19050"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dirty="0"/>
            </a:p>
          </p:txBody>
        </p:sp>
      </p:grpSp>
      <p:pic>
        <p:nvPicPr>
          <p:cNvPr id="35" name="Picture 5"/>
          <p:cNvPicPr>
            <a:picLocks noChangeAspect="1" noChangeArrowheads="1"/>
          </p:cNvPicPr>
          <p:nvPr/>
        </p:nvPicPr>
        <p:blipFill rotWithShape="1">
          <a:blip r:embed="rId12" cstate="print"/>
          <a:srcRect l="30595" t="25387" r="46456" b="73259"/>
          <a:stretch/>
        </p:blipFill>
        <p:spPr bwMode="auto">
          <a:xfrm>
            <a:off x="972577" y="750304"/>
            <a:ext cx="5039582" cy="443491"/>
          </a:xfrm>
          <a:prstGeom prst="rect">
            <a:avLst/>
          </a:prstGeom>
          <a:noFill/>
          <a:ln>
            <a:noFill/>
          </a:ln>
        </p:spPr>
      </p:pic>
      <p:sp>
        <p:nvSpPr>
          <p:cNvPr id="36" name="CaixaDeTexto 35"/>
          <p:cNvSpPr txBox="1"/>
          <p:nvPr/>
        </p:nvSpPr>
        <p:spPr>
          <a:xfrm>
            <a:off x="899595" y="750301"/>
            <a:ext cx="5132111" cy="400110"/>
          </a:xfrm>
          <a:prstGeom prst="rect">
            <a:avLst/>
          </a:prstGeom>
          <a:solidFill>
            <a:srgbClr val="515151"/>
          </a:solidFill>
          <a:ln>
            <a:noFill/>
          </a:ln>
        </p:spPr>
        <p:txBody>
          <a:bodyPr wrap="none" rtlCol="0">
            <a:spAutoFit/>
          </a:bodyPr>
          <a:lstStyle/>
          <a:p>
            <a:r>
              <a:rPr lang="pt-BR" sz="2000" dirty="0" smtClean="0">
                <a:solidFill>
                  <a:schemeClr val="bg1"/>
                </a:solidFill>
              </a:rPr>
              <a:t>Mapa da população subnutrida </a:t>
            </a:r>
            <a:r>
              <a:rPr lang="pt-BR" sz="1600" i="1" dirty="0" smtClean="0">
                <a:solidFill>
                  <a:schemeClr val="bg1"/>
                </a:solidFill>
              </a:rPr>
              <a:t>(em % da pop total)</a:t>
            </a:r>
            <a:endParaRPr lang="pt-BR" sz="2000" i="1" dirty="0">
              <a:solidFill>
                <a:schemeClr val="bg1"/>
              </a:solidFill>
            </a:endParaRPr>
          </a:p>
        </p:txBody>
      </p:sp>
      <p:sp>
        <p:nvSpPr>
          <p:cNvPr id="37" name="Retângulo de cantos arredondados 36"/>
          <p:cNvSpPr/>
          <p:nvPr/>
        </p:nvSpPr>
        <p:spPr>
          <a:xfrm>
            <a:off x="-36512" y="5416421"/>
            <a:ext cx="2016224" cy="345371"/>
          </a:xfrm>
          <a:prstGeom prst="roundRect">
            <a:avLst>
              <a:gd name="adj" fmla="val 13723"/>
            </a:avLst>
          </a:prstGeom>
          <a:solidFill>
            <a:schemeClr val="bg1"/>
          </a:solidFill>
          <a:ln w="9525">
            <a:solidFill>
              <a:schemeClr val="tx1">
                <a:lumMod val="65000"/>
                <a:lumOff val="35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t-BR" sz="12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% de aumento da produção</a:t>
            </a:r>
            <a:endParaRPr lang="pt-BR" sz="12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8" name="Retângulo de cantos arredondados 37"/>
          <p:cNvSpPr/>
          <p:nvPr/>
        </p:nvSpPr>
        <p:spPr>
          <a:xfrm>
            <a:off x="-36512" y="5070783"/>
            <a:ext cx="1536942" cy="418992"/>
          </a:xfrm>
          <a:prstGeom prst="roundRect">
            <a:avLst>
              <a:gd name="adj" fmla="val 13723"/>
            </a:avLst>
          </a:prstGeom>
          <a:noFill/>
          <a:ln w="9525"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t-BR" sz="1200" b="1" i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Legenda:</a:t>
            </a:r>
            <a:endParaRPr lang="pt-BR" sz="1200" b="1" i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9" name="Título 1"/>
          <p:cNvSpPr txBox="1">
            <a:spLocks/>
          </p:cNvSpPr>
          <p:nvPr/>
        </p:nvSpPr>
        <p:spPr>
          <a:xfrm>
            <a:off x="35497" y="-50244"/>
            <a:ext cx="9057184" cy="691277"/>
          </a:xfrm>
          <a:prstGeom prst="rect">
            <a:avLst/>
          </a:prstGeom>
        </p:spPr>
        <p:txBody>
          <a:bodyPr/>
          <a:lstStyle/>
          <a:p>
            <a:pPr lvl="0">
              <a:spcBef>
                <a:spcPct val="0"/>
              </a:spcBef>
            </a:pPr>
            <a:r>
              <a:rPr lang="pt-BR" sz="2600" b="1" cap="small" dirty="0" smtClean="0">
                <a:solidFill>
                  <a:srgbClr val="000066"/>
                </a:solidFill>
                <a:latin typeface="Eras Demi ITC" pitchFamily="34" charset="0"/>
                <a:ea typeface="+mj-ea"/>
                <a:cs typeface="+mj-cs"/>
              </a:rPr>
              <a:t>OCDE – projeção da produção de alimentos até 2020</a:t>
            </a:r>
            <a:endParaRPr kumimoji="0" lang="pt-BR" sz="2600" b="1" u="none" strike="noStrike" kern="1200" cap="small" spc="0" normalizeH="0" noProof="0" dirty="0">
              <a:ln>
                <a:noFill/>
              </a:ln>
              <a:solidFill>
                <a:srgbClr val="000066"/>
              </a:solidFill>
              <a:uLnTx/>
              <a:uFillTx/>
              <a:latin typeface="Eras Demi ITC" pitchFamily="34" charset="0"/>
              <a:ea typeface="+mj-ea"/>
              <a:cs typeface="+mj-cs"/>
            </a:endParaRPr>
          </a:p>
        </p:txBody>
      </p:sp>
      <p:sp>
        <p:nvSpPr>
          <p:cNvPr id="41" name="Retângulo de cantos arredondados 40"/>
          <p:cNvSpPr/>
          <p:nvPr/>
        </p:nvSpPr>
        <p:spPr>
          <a:xfrm>
            <a:off x="-36511" y="5893262"/>
            <a:ext cx="9190117" cy="992124"/>
          </a:xfrm>
          <a:prstGeom prst="roundRect">
            <a:avLst>
              <a:gd name="adj" fmla="val 0"/>
            </a:avLst>
          </a:prstGeom>
          <a:solidFill>
            <a:schemeClr val="tx2">
              <a:lumMod val="50000"/>
            </a:schemeClr>
          </a:solidFill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t-BR" sz="1500" i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OCDE projeta que o mundo deverá aumentar em 20% a produção de alimentos para atender o crescimento demanda até 2020. </a:t>
            </a:r>
            <a:r>
              <a:rPr lang="pt-BR" sz="1500" b="1" i="1" dirty="0">
                <a:solidFill>
                  <a:srgbClr val="FFC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 Brasil é o país que mais ampliará a produção, com previsão de aumento de 40% no período</a:t>
            </a:r>
            <a:r>
              <a:rPr lang="pt-BR" sz="1500" i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 </a:t>
            </a:r>
            <a:r>
              <a:rPr lang="pt-BR" sz="1500" i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		</a:t>
            </a:r>
            <a:r>
              <a:rPr lang="pt-BR" sz="1200" i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                            </a:t>
            </a:r>
            <a:r>
              <a:rPr lang="pt-BR" sz="1200" i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              </a:t>
            </a:r>
            <a:r>
              <a:rPr lang="pt-BR" sz="1100" i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(OCDE, Ag. Outlook, 2011)</a:t>
            </a:r>
            <a:endParaRPr lang="pt-BR" sz="1100" i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289841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tângulo 2"/>
          <p:cNvSpPr/>
          <p:nvPr/>
        </p:nvSpPr>
        <p:spPr>
          <a:xfrm>
            <a:off x="611560" y="1772816"/>
            <a:ext cx="1872629" cy="264687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BR" sz="16600" b="1" i="1" cap="small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2</a:t>
            </a:r>
            <a:r>
              <a:rPr lang="pt-BR" sz="16600" b="1" i="1" cap="small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 </a:t>
            </a:r>
            <a:endParaRPr lang="pt-BR" sz="16600" dirty="0">
              <a:ln>
                <a:solidFill>
                  <a:schemeClr val="bg1"/>
                </a:solidFill>
              </a:ln>
              <a:latin typeface="Cambria" panose="02040503050406030204" pitchFamily="18" charset="0"/>
            </a:endParaRPr>
          </a:p>
        </p:txBody>
      </p:sp>
      <p:sp>
        <p:nvSpPr>
          <p:cNvPr id="5" name="CaixaDeTexto 4"/>
          <p:cNvSpPr txBox="1"/>
          <p:nvPr/>
        </p:nvSpPr>
        <p:spPr>
          <a:xfrm>
            <a:off x="3419872" y="1571308"/>
            <a:ext cx="5328592" cy="156966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pt-BR" sz="4800" b="1" i="1" cap="small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O Brasil no Cenário Global</a:t>
            </a:r>
            <a:endParaRPr lang="pt-BR" sz="1050" b="1" i="1" cap="small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Retângulo 5"/>
          <p:cNvSpPr/>
          <p:nvPr/>
        </p:nvSpPr>
        <p:spPr>
          <a:xfrm>
            <a:off x="2813377" y="3676670"/>
            <a:ext cx="6300192" cy="2200602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Aft>
                <a:spcPts val="600"/>
              </a:spcAft>
            </a:pPr>
            <a:r>
              <a:rPr lang="pt-BR" sz="2800" b="1" i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Porque o Brasil  pode crescer 40%?</a:t>
            </a:r>
          </a:p>
          <a:p>
            <a:pPr marL="914400" lvl="1" indent="-457200" fontAlgn="base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pt-BR" sz="2000" b="1" i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Tecnologia Tropical</a:t>
            </a:r>
          </a:p>
          <a:p>
            <a:pPr marL="914400" lvl="1" indent="-457200" fontAlgn="base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pt-BR" sz="2000" b="1" i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Disponibilidade de Terra</a:t>
            </a:r>
          </a:p>
          <a:p>
            <a:pPr marL="914400" lvl="1" indent="-457200" fontAlgn="base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pt-BR" sz="2000" b="1" i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Gente</a:t>
            </a:r>
          </a:p>
        </p:txBody>
      </p:sp>
    </p:spTree>
    <p:extLst>
      <p:ext uri="{BB962C8B-B14F-4D97-AF65-F5344CB8AC3E}">
        <p14:creationId xmlns:p14="http://schemas.microsoft.com/office/powerpoint/2010/main" val="35747228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Gráfico 1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17247507"/>
              </p:ext>
            </p:extLst>
          </p:nvPr>
        </p:nvGraphicFramePr>
        <p:xfrm>
          <a:off x="179512" y="1153008"/>
          <a:ext cx="8851379" cy="56603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0" y="60954"/>
            <a:ext cx="7369177" cy="950595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pt-BR" sz="2400" i="0" cap="small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Tecnologia: </a:t>
            </a:r>
            <a:r>
              <a:rPr lang="pt-BR" sz="2400" i="0" cap="small" dirty="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Produção Brasileira de </a:t>
            </a:r>
            <a:r>
              <a:rPr lang="pt-BR" sz="2400" i="0" cap="small" dirty="0" smtClean="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Grãos</a:t>
            </a:r>
            <a:endParaRPr lang="pt-BR" sz="2400" i="0" cap="small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CaixaDeTexto 16"/>
          <p:cNvSpPr txBox="1"/>
          <p:nvPr/>
        </p:nvSpPr>
        <p:spPr>
          <a:xfrm>
            <a:off x="0" y="6544959"/>
            <a:ext cx="7552078" cy="253916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pt-BR" sz="1050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Fonte: Conab .  Nota: * </a:t>
            </a:r>
            <a:r>
              <a:rPr lang="pt-BR" sz="1050" i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11º </a:t>
            </a:r>
            <a:r>
              <a:rPr lang="pt-BR" sz="1050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Levantamento  – Safra </a:t>
            </a:r>
            <a:r>
              <a:rPr lang="pt-BR" sz="1050" i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15/16 </a:t>
            </a:r>
            <a:r>
              <a:rPr lang="pt-BR" sz="1050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– </a:t>
            </a:r>
            <a:r>
              <a:rPr lang="pt-BR" sz="1050" i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Agosto/2016. </a:t>
            </a:r>
            <a:endParaRPr lang="pt-BR" sz="1050" i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cxnSp>
        <p:nvCxnSpPr>
          <p:cNvPr id="5" name="Conector reto 4"/>
          <p:cNvCxnSpPr/>
          <p:nvPr/>
        </p:nvCxnSpPr>
        <p:spPr>
          <a:xfrm>
            <a:off x="1259632" y="1153007"/>
            <a:ext cx="7776864" cy="0"/>
          </a:xfrm>
          <a:prstGeom prst="line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5846" name="Grupo 3"/>
          <p:cNvGrpSpPr>
            <a:grpSpLocks/>
          </p:cNvGrpSpPr>
          <p:nvPr/>
        </p:nvGrpSpPr>
        <p:grpSpPr bwMode="auto">
          <a:xfrm>
            <a:off x="936804" y="1415556"/>
            <a:ext cx="3671886" cy="885824"/>
            <a:chOff x="539552" y="945999"/>
            <a:chExt cx="3672408" cy="738560"/>
          </a:xfrm>
        </p:grpSpPr>
        <p:sp>
          <p:nvSpPr>
            <p:cNvPr id="11" name="Título 1"/>
            <p:cNvSpPr txBox="1">
              <a:spLocks/>
            </p:cNvSpPr>
            <p:nvPr/>
          </p:nvSpPr>
          <p:spPr>
            <a:xfrm>
              <a:off x="541139" y="945999"/>
              <a:ext cx="3670821" cy="378016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spcBef>
                  <a:spcPct val="0"/>
                </a:spcBef>
                <a:buNone/>
                <a:defRPr sz="2400" b="1" i="1" kern="1200">
                  <a:solidFill>
                    <a:schemeClr val="tx2">
                      <a:lumMod val="50000"/>
                    </a:schemeClr>
                  </a:solidFill>
                  <a:effectLst/>
                  <a:latin typeface="Eras Demi ITC" pitchFamily="34" charset="0"/>
                  <a:ea typeface="+mj-ea"/>
                  <a:cs typeface="+mj-cs"/>
                </a:defRPr>
              </a:lvl1pPr>
            </a:lstStyle>
            <a:p>
              <a:pPr>
                <a:defRPr/>
              </a:pPr>
              <a:r>
                <a:rPr lang="pt-BR" sz="1600" i="0" dirty="0" smtClean="0">
                  <a:solidFill>
                    <a:srgbClr val="0070C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Produção (milhões ton.)</a:t>
              </a:r>
            </a:p>
          </p:txBody>
        </p:sp>
        <p:sp>
          <p:nvSpPr>
            <p:cNvPr id="12" name="Título 1"/>
            <p:cNvSpPr txBox="1">
              <a:spLocks/>
            </p:cNvSpPr>
            <p:nvPr/>
          </p:nvSpPr>
          <p:spPr>
            <a:xfrm>
              <a:off x="539552" y="1324015"/>
              <a:ext cx="3672408" cy="360544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spcBef>
                  <a:spcPct val="0"/>
                </a:spcBef>
                <a:buNone/>
                <a:defRPr sz="2400" b="1" i="1" kern="1200">
                  <a:solidFill>
                    <a:schemeClr val="tx2">
                      <a:lumMod val="50000"/>
                    </a:schemeClr>
                  </a:solidFill>
                  <a:effectLst/>
                  <a:latin typeface="Eras Demi ITC" pitchFamily="34" charset="0"/>
                  <a:ea typeface="+mj-ea"/>
                  <a:cs typeface="+mj-cs"/>
                </a:defRPr>
              </a:lvl1pPr>
            </a:lstStyle>
            <a:p>
              <a:pPr>
                <a:defRPr/>
              </a:pPr>
              <a:r>
                <a:rPr lang="pt-BR" sz="1600" i="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Área (milhões ha)</a:t>
              </a:r>
            </a:p>
          </p:txBody>
        </p:sp>
      </p:grpSp>
      <p:sp>
        <p:nvSpPr>
          <p:cNvPr id="3" name="CaixaDeTexto 2"/>
          <p:cNvSpPr txBox="1"/>
          <p:nvPr/>
        </p:nvSpPr>
        <p:spPr>
          <a:xfrm>
            <a:off x="5076056" y="3501008"/>
            <a:ext cx="3277263" cy="1338828"/>
          </a:xfrm>
          <a:prstGeom prst="rect">
            <a:avLst/>
          </a:prstGeom>
          <a:noFill/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pt-BR" b="1" u="sng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Safras 1990/91 a 2014/15</a:t>
            </a:r>
          </a:p>
          <a:p>
            <a:pPr algn="ctr">
              <a:lnSpc>
                <a:spcPct val="150000"/>
              </a:lnSpc>
            </a:pPr>
            <a:r>
              <a:rPr lang="pt-BR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Aumento Produção:  + 260%</a:t>
            </a:r>
          </a:p>
          <a:p>
            <a:pPr algn="ctr">
              <a:lnSpc>
                <a:spcPct val="150000"/>
              </a:lnSpc>
            </a:pPr>
            <a:r>
              <a:rPr lang="pt-BR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Aumento Área:            + 53%</a:t>
            </a:r>
            <a:endParaRPr lang="pt-BR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Retângulo de cantos arredondados 12"/>
          <p:cNvSpPr/>
          <p:nvPr/>
        </p:nvSpPr>
        <p:spPr>
          <a:xfrm>
            <a:off x="251520" y="631209"/>
            <a:ext cx="6768751" cy="885438"/>
          </a:xfrm>
          <a:prstGeom prst="roundRect">
            <a:avLst>
              <a:gd name="adj" fmla="val 1909"/>
            </a:avLst>
          </a:prstGeom>
          <a:noFill/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88900" algn="r">
              <a:tabLst>
                <a:tab pos="3136900" algn="l"/>
              </a:tabLst>
            </a:pPr>
            <a:r>
              <a:rPr lang="pt-BR" b="1" i="1" cap="small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Os sucessivos ganhos de produtividade possibilitaram a economia de </a:t>
            </a:r>
            <a:r>
              <a:rPr lang="pt-BR" b="1" i="1" cap="small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7</a:t>
            </a:r>
            <a:r>
              <a:rPr lang="pt-BR" b="1" i="1" cap="small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8 </a:t>
            </a:r>
            <a:r>
              <a:rPr lang="pt-BR" b="1" i="1" cap="small" dirty="0" err="1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MMHa</a:t>
            </a:r>
            <a:r>
              <a:rPr lang="pt-BR" b="1" i="1" cap="small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pt-BR" b="1" i="1" cap="small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636134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30982</TotalTime>
  <Words>1757</Words>
  <Application>Microsoft Office PowerPoint</Application>
  <PresentationFormat>Apresentação na tela (4:3)</PresentationFormat>
  <Paragraphs>325</Paragraphs>
  <Slides>40</Slides>
  <Notes>24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slides</vt:lpstr>
      </vt:variant>
      <vt:variant>
        <vt:i4>40</vt:i4>
      </vt:variant>
    </vt:vector>
  </HeadingPairs>
  <TitlesOfParts>
    <vt:vector size="41" baseType="lpstr">
      <vt:lpstr>Tema do Office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Tecnologia: Produção Brasileira de Grãos</vt:lpstr>
      <vt:lpstr>Tecnologia </vt:lpstr>
      <vt:lpstr>Tecnologia com Sustentabilidade | Plano ABC</vt:lpstr>
      <vt:lpstr>Apresentação do PowerPoint</vt:lpstr>
      <vt:lpstr>Ciclo de vida do etanol de cana – Balanço das Emissões de CO2</vt:lpstr>
      <vt:lpstr>Disponibilidade de terra/ Brasil (2014)</vt:lpstr>
      <vt:lpstr>Ocupação de terras/ Brasil </vt:lpstr>
      <vt:lpstr>Apresentação do PowerPoint</vt:lpstr>
      <vt:lpstr>Apresentação do PowerPoint</vt:lpstr>
      <vt:lpstr>Participação no PIB e Geração de Empregos</vt:lpstr>
      <vt:lpstr>Desempenho do Comércio Exterior Brasileiro   (US$ bilhões)</vt:lpstr>
      <vt:lpstr>Exportações do Agronegócio - Produtos</vt:lpstr>
      <vt:lpstr>Exportações do Agronegócio - Destinos</vt:lpstr>
      <vt:lpstr>Liderança do Brasil no Ranking Mundial 2015/16</vt:lpstr>
      <vt:lpstr>Apresentação do PowerPoint</vt:lpstr>
      <vt:lpstr>Apresentação do PowerPoint</vt:lpstr>
      <vt:lpstr>Apresentação do PowerPoint</vt:lpstr>
      <vt:lpstr>Projeções  - Brasil 2025/26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Conclusões</vt:lpstr>
      <vt:lpstr>Conclusões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Raquel Magossi Rodrigues</dc:creator>
  <cp:lastModifiedBy>Raquel Magossi Rodrigues</cp:lastModifiedBy>
  <cp:revision>507</cp:revision>
  <cp:lastPrinted>2016-09-02T22:06:11Z</cp:lastPrinted>
  <dcterms:created xsi:type="dcterms:W3CDTF">2015-11-26T18:08:41Z</dcterms:created>
  <dcterms:modified xsi:type="dcterms:W3CDTF">2016-09-05T14:10:51Z</dcterms:modified>
</cp:coreProperties>
</file>